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6"/>
  </p:notesMasterIdLst>
  <p:handoutMasterIdLst>
    <p:handoutMasterId r:id="rId67"/>
  </p:handoutMasterIdLst>
  <p:sldIdLst>
    <p:sldId id="256" r:id="rId3"/>
    <p:sldId id="700" r:id="rId4"/>
    <p:sldId id="701" r:id="rId5"/>
    <p:sldId id="605" r:id="rId6"/>
    <p:sldId id="606" r:id="rId7"/>
    <p:sldId id="607" r:id="rId8"/>
    <p:sldId id="708" r:id="rId9"/>
    <p:sldId id="611" r:id="rId10"/>
    <p:sldId id="612" r:id="rId11"/>
    <p:sldId id="613" r:id="rId12"/>
    <p:sldId id="614" r:id="rId13"/>
    <p:sldId id="638" r:id="rId14"/>
    <p:sldId id="635" r:id="rId15"/>
    <p:sldId id="615" r:id="rId16"/>
    <p:sldId id="704" r:id="rId17"/>
    <p:sldId id="588" r:id="rId18"/>
    <p:sldId id="618" r:id="rId19"/>
    <p:sldId id="639" r:id="rId20"/>
    <p:sldId id="640" r:id="rId21"/>
    <p:sldId id="594" r:id="rId22"/>
    <p:sldId id="595" r:id="rId23"/>
    <p:sldId id="603" r:id="rId24"/>
    <p:sldId id="576" r:id="rId25"/>
    <p:sldId id="577" r:id="rId26"/>
    <p:sldId id="645" r:id="rId27"/>
    <p:sldId id="579" r:id="rId28"/>
    <p:sldId id="580" r:id="rId29"/>
    <p:sldId id="659" r:id="rId30"/>
    <p:sldId id="647" r:id="rId31"/>
    <p:sldId id="622" r:id="rId32"/>
    <p:sldId id="710" r:id="rId33"/>
    <p:sldId id="709" r:id="rId34"/>
    <p:sldId id="693" r:id="rId35"/>
    <p:sldId id="669" r:id="rId36"/>
    <p:sldId id="702" r:id="rId37"/>
    <p:sldId id="670" r:id="rId38"/>
    <p:sldId id="671" r:id="rId39"/>
    <p:sldId id="678" r:id="rId40"/>
    <p:sldId id="689" r:id="rId41"/>
    <p:sldId id="690" r:id="rId42"/>
    <p:sldId id="685" r:id="rId43"/>
    <p:sldId id="624" r:id="rId44"/>
    <p:sldId id="672" r:id="rId45"/>
    <p:sldId id="682" r:id="rId46"/>
    <p:sldId id="681" r:id="rId47"/>
    <p:sldId id="698" r:id="rId48"/>
    <p:sldId id="697" r:id="rId49"/>
    <p:sldId id="696" r:id="rId50"/>
    <p:sldId id="695" r:id="rId51"/>
    <p:sldId id="680" r:id="rId52"/>
    <p:sldId id="676" r:id="rId53"/>
    <p:sldId id="677" r:id="rId54"/>
    <p:sldId id="674" r:id="rId55"/>
    <p:sldId id="664" r:id="rId56"/>
    <p:sldId id="625" r:id="rId57"/>
    <p:sldId id="650" r:id="rId58"/>
    <p:sldId id="626" r:id="rId59"/>
    <p:sldId id="651" r:id="rId60"/>
    <p:sldId id="627" r:id="rId61"/>
    <p:sldId id="652" r:id="rId62"/>
    <p:sldId id="631" r:id="rId63"/>
    <p:sldId id="699" r:id="rId64"/>
    <p:sldId id="582" r:id="rId65"/>
  </p:sldIdLst>
  <p:sldSz cx="9144000" cy="6858000" type="screen4x3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D0D0D0"/>
    <a:srgbClr val="4BACC6"/>
    <a:srgbClr val="C5C3E8"/>
    <a:srgbClr val="CCCCFF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75" autoAdjust="0"/>
    <p:restoredTop sz="50000" autoAdjust="0"/>
  </p:normalViewPr>
  <p:slideViewPr>
    <p:cSldViewPr>
      <p:cViewPr varScale="1">
        <p:scale>
          <a:sx n="160" d="100"/>
          <a:sy n="160" d="100"/>
        </p:scale>
        <p:origin x="195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72C9095B-ACEB-40B7-8868-C3EB17DE4522}" type="datetimeFigureOut">
              <a:rPr lang="en-US" smtClean="0"/>
              <a:t>9/4/25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0A8976EE-771F-463F-8DB1-BF47FB5E4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68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9T04:24:4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6634FBDD-02AB-4FD4-B1A9-B85A4845518E}" type="datetimeFigureOut">
              <a:rPr lang="en-US" smtClean="0"/>
              <a:pPr/>
              <a:t>9/4/25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02427DFB-F5F2-44F1-902A-7A3D2BC665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6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70193E8-A589-40B5-BD57-F9EB840E583D}" type="slidenum">
              <a:rPr lang="en-US" altLang="en-US">
                <a:solidFill>
                  <a:prstClr val="black"/>
                </a:solidFill>
              </a:rPr>
              <a:pPr/>
              <a:t>1</a:t>
            </a:fld>
            <a:endParaRPr lang="en-US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260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8795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5877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291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067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791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9044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6596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63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392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503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9103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8310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0047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3421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51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5935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1701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5428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5616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81747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4993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0747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6141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A52CF-95B4-14CA-89A7-5EF7FFD33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7DE7261D-15DF-4C4F-DB2F-25B48B0522D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8FBC014F-8BAE-7D08-13CF-1C72417E77E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BE349138-C67D-B134-4112-087475D1D6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03174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83D74-3171-296A-4B12-95D78F1A7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88E0A1AC-42C7-2975-8FDB-2E7E213641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3D2D28F8-F222-8655-67CF-34D1166465F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D283AE29-778E-A322-7FE7-13F95363EA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01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43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49597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47423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9048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09328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98472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0773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39699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8949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81962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81535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12943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27039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57364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08562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9083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04063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5572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7292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8785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29756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71303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52331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93211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74451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86018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40727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0348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6193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7861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58855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57389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0798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552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5334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063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BF44119-5FE9-4637-AF3C-04AFF717D23F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4926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623D-FF11-485B-83F0-B3D2C6D7377D}" type="datetimeFigureOut">
              <a:rPr lang="en-US" smtClean="0"/>
              <a:pPr/>
              <a:t>9/4/25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25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623D-FF11-485B-83F0-B3D2C6D7377D}" type="datetimeFigureOut">
              <a:rPr lang="en-US" smtClean="0"/>
              <a:pPr/>
              <a:t>9/4/25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78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623D-FF11-485B-83F0-B3D2C6D7377D}" type="datetimeFigureOut">
              <a:rPr lang="en-US" smtClean="0"/>
              <a:pPr/>
              <a:t>9/4/25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09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/>
              <a:t>Click to edit Master subtitle style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6324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FB7096-122D-4F93-93E9-22B17E00EBE5}" type="datetime4">
              <a:rPr lang="en-US" altLang="en-US"/>
              <a:pPr>
                <a:defRPr/>
              </a:pPr>
              <a:t>September 4, 2025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323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CB801-2861-40EB-B7EA-E0D61E57EA6E}" type="datetime4">
              <a:rPr lang="en-US" altLang="en-US"/>
              <a:pPr>
                <a:defRPr/>
              </a:pPr>
              <a:t>September 4, 2025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3103D780-4ECB-4A06-ABD1-0072401DE6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575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6"/>
          <p:cNvSpPr txBox="1">
            <a:spLocks/>
          </p:cNvSpPr>
          <p:nvPr userDrawn="1"/>
        </p:nvSpPr>
        <p:spPr>
          <a:xfrm flipH="1">
            <a:off x="2743200" y="106363"/>
            <a:ext cx="541020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rtl="0" latinLnBrk="0">
              <a:defRPr sz="8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EXTREMELY CONFIDENTIAL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title</a:t>
            </a:r>
            <a:r>
              <a:rPr lang="fr-CH" dirty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BEF27-785D-40C6-B11B-4FF1EF807923}" type="datetime4">
              <a:rPr lang="en-US" altLang="en-US"/>
              <a:pPr>
                <a:defRPr/>
              </a:pPr>
              <a:t>September 4, 2025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4200" y="6340475"/>
            <a:ext cx="2133600" cy="365125"/>
          </a:xfrm>
        </p:spPr>
        <p:txBody>
          <a:bodyPr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A0F57B65-AF2F-47A3-A640-D0D7CEB3073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90185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6"/>
          <p:cNvSpPr txBox="1">
            <a:spLocks/>
          </p:cNvSpPr>
          <p:nvPr userDrawn="1"/>
        </p:nvSpPr>
        <p:spPr>
          <a:xfrm flipH="1">
            <a:off x="2743200" y="106363"/>
            <a:ext cx="541020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rtl="0" latinLnBrk="0">
              <a:defRPr sz="8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EXTREMELY CONFIDENTIAL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B74512-5BB4-4F96-A50E-94AC604FD6D1}" type="datetime4">
              <a:rPr lang="en-US" altLang="en-US"/>
              <a:pPr>
                <a:defRPr/>
              </a:pPr>
              <a:t>September 4, 2025</a:t>
            </a:fld>
            <a:endParaRPr lang="en-US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655355E2-EDE1-42C1-93B5-06C79AFFDA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163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6"/>
          <p:cNvSpPr txBox="1">
            <a:spLocks/>
          </p:cNvSpPr>
          <p:nvPr userDrawn="1"/>
        </p:nvSpPr>
        <p:spPr>
          <a:xfrm flipH="1">
            <a:off x="2743200" y="106363"/>
            <a:ext cx="541020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rtl="0" latinLnBrk="0">
              <a:defRPr sz="8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EXTREMELY CONFIDENTIAL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4F3881-463C-423E-8414-01ECAAED6430}" type="datetime4">
              <a:rPr lang="en-US" altLang="en-US"/>
              <a:pPr>
                <a:defRPr/>
              </a:pPr>
              <a:t>September 4, 2025</a:t>
            </a:fld>
            <a:endParaRPr lang="en-US" alt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374BE0-50C7-4F83-81CF-44BB2EDCF09E}" type="slidenum">
              <a:rPr lang="en-US" altLang="en-US">
                <a:solidFill>
                  <a:prstClr val="white"/>
                </a:solidFill>
              </a:rPr>
              <a:pPr/>
              <a:t>‹#›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937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6"/>
          <p:cNvSpPr txBox="1">
            <a:spLocks/>
          </p:cNvSpPr>
          <p:nvPr userDrawn="1"/>
        </p:nvSpPr>
        <p:spPr>
          <a:xfrm flipH="1">
            <a:off x="2743200" y="106363"/>
            <a:ext cx="541020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rtl="0" latinLnBrk="0">
              <a:defRPr sz="8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EXTREMELY CONFIDENTIAL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4D191-1BE8-4828-B9D0-EB53D81FC294}" type="datetime4">
              <a:rPr lang="en-US" altLang="en-US"/>
              <a:pPr>
                <a:defRPr/>
              </a:pPr>
              <a:t>September 4, 2025</a:t>
            </a:fld>
            <a:endParaRPr lang="en-US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71C33E19-4719-4688-8A47-76BB782038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90800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6"/>
          <p:cNvSpPr txBox="1">
            <a:spLocks/>
          </p:cNvSpPr>
          <p:nvPr userDrawn="1"/>
        </p:nvSpPr>
        <p:spPr>
          <a:xfrm flipH="1">
            <a:off x="2743200" y="106363"/>
            <a:ext cx="541020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rtl="0" latinLnBrk="0">
              <a:defRPr sz="8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EXTREMELY CONFIDENTIAL</a:t>
            </a:r>
            <a:endParaRPr lang="en-US" dirty="0"/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EF1DC-0BCF-4E2D-B1AC-45AD7E83C238}" type="datetime4">
              <a:rPr lang="en-US" altLang="en-US"/>
              <a:pPr>
                <a:defRPr/>
              </a:pPr>
              <a:t>September 4, 2025</a:t>
            </a:fld>
            <a:endParaRPr lang="en-US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558E3558-9237-45F4-93D3-1D044E611B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853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6"/>
          <p:cNvSpPr txBox="1">
            <a:spLocks/>
          </p:cNvSpPr>
          <p:nvPr userDrawn="1"/>
        </p:nvSpPr>
        <p:spPr>
          <a:xfrm flipH="1">
            <a:off x="2743200" y="106363"/>
            <a:ext cx="541020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rtl="0" latinLnBrk="0">
              <a:defRPr sz="8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EXTREMELY CONFIDENTIAL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CEE7D0-D430-4081-917B-17FEE2182BA0}" type="datetime4">
              <a:rPr lang="en-US" altLang="en-US"/>
              <a:pPr>
                <a:defRPr/>
              </a:pPr>
              <a:t>September 4, 2025</a:t>
            </a:fld>
            <a:endParaRPr lang="en-US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D67099A0-A7D3-4A88-A1DE-6CE07C5CD7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441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623D-FF11-485B-83F0-B3D2C6D7377D}" type="datetimeFigureOut">
              <a:rPr lang="en-US" smtClean="0"/>
              <a:pPr/>
              <a:t>9/4/25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80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6"/>
          <p:cNvSpPr txBox="1">
            <a:spLocks/>
          </p:cNvSpPr>
          <p:nvPr userDrawn="1"/>
        </p:nvSpPr>
        <p:spPr>
          <a:xfrm flipH="1">
            <a:off x="2743200" y="106363"/>
            <a:ext cx="541020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rtl="0" latinLnBrk="0">
              <a:defRPr sz="8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EXTREMELY CONFIDENTIAL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55A55-7EF1-4B96-AB2E-A57A0F4453E2}" type="datetime4">
              <a:rPr lang="en-US" altLang="en-US"/>
              <a:pPr>
                <a:defRPr/>
              </a:pPr>
              <a:t>September 4, 2025</a:t>
            </a:fld>
            <a:endParaRPr lang="en-US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7FCAD256-F67D-4BB2-81E5-DBEFE73F82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4532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89F20-7B62-4A7B-A49F-FF049A5266F6}" type="datetime4">
              <a:rPr lang="en-US" altLang="en-US"/>
              <a:pPr>
                <a:defRPr/>
              </a:pPr>
              <a:t>September 4, 2025</a:t>
            </a:fld>
            <a:endParaRPr lang="en-US" altLang="en-US" sz="800">
              <a:solidFill>
                <a:srgbClr val="C0504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C98FDC-C341-4E52-981F-2B981EF9F8C3}" type="slidenum">
              <a:rPr lang="en-US" altLang="en-US">
                <a:solidFill>
                  <a:prstClr val="white"/>
                </a:solidFill>
              </a:rPr>
              <a:pPr/>
              <a:t>‹#›</a:t>
            </a:fld>
            <a:endParaRPr lang="en-US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82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99137-08FA-4F1B-84AD-A366509F9112}" type="datetime4">
              <a:rPr lang="en-US" altLang="en-US"/>
              <a:pPr>
                <a:defRPr/>
              </a:pPr>
              <a:t>September 4, 2025</a:t>
            </a:fld>
            <a:endParaRPr lang="en-US" altLang="en-US" sz="800">
              <a:solidFill>
                <a:srgbClr val="C0504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42B9D0-F894-44AD-9801-4E861EE2F7B8}" type="slidenum">
              <a:rPr lang="en-US" altLang="en-US">
                <a:solidFill>
                  <a:prstClr val="white"/>
                </a:solidFill>
              </a:rPr>
              <a:pPr/>
              <a:t>‹#›</a:t>
            </a:fld>
            <a:endParaRPr lang="en-US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011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973C-8E17-4C1E-9ACB-41481CA779D2}" type="datetime4">
              <a:rPr lang="en-US" smtClean="0"/>
              <a:pPr/>
              <a:t>September 4, 2025</a:t>
            </a:fld>
            <a:endParaRPr lang="en-US" sz="800" dirty="0">
              <a:solidFill>
                <a:srgbClr val="C0504D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E10D6-5CB1-41CD-B815-79BC778FC61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853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623D-FF11-485B-83F0-B3D2C6D7377D}" type="datetimeFigureOut">
              <a:rPr lang="en-US" smtClean="0"/>
              <a:pPr/>
              <a:t>9/4/25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89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623D-FF11-485B-83F0-B3D2C6D7377D}" type="datetimeFigureOut">
              <a:rPr lang="en-US" smtClean="0"/>
              <a:pPr/>
              <a:t>9/4/25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57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623D-FF11-485B-83F0-B3D2C6D7377D}" type="datetimeFigureOut">
              <a:rPr lang="en-US" smtClean="0"/>
              <a:pPr/>
              <a:t>9/4/25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04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623D-FF11-485B-83F0-B3D2C6D7377D}" type="datetimeFigureOut">
              <a:rPr lang="en-US" smtClean="0"/>
              <a:pPr/>
              <a:t>9/4/25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95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623D-FF11-485B-83F0-B3D2C6D7377D}" type="datetimeFigureOut">
              <a:rPr lang="en-US" smtClean="0"/>
              <a:pPr/>
              <a:t>9/4/25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62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623D-FF11-485B-83F0-B3D2C6D7377D}" type="datetimeFigureOut">
              <a:rPr lang="en-US" smtClean="0"/>
              <a:pPr/>
              <a:t>9/4/25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75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623D-FF11-485B-83F0-B3D2C6D7377D}" type="datetimeFigureOut">
              <a:rPr lang="en-US" smtClean="0"/>
              <a:pPr/>
              <a:t>9/4/25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47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1623D-FF11-485B-83F0-B3D2C6D7377D}" type="datetimeFigureOut">
              <a:rPr lang="en-US" smtClean="0"/>
              <a:pPr/>
              <a:t>9/4/25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62BD1-AA80-4B52-A6FF-42DA8A0E6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6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H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 altLang="en-US"/>
              <a:t>Click to edit Master text styles</a:t>
            </a:r>
          </a:p>
          <a:p>
            <a:pPr lvl="1"/>
            <a:r>
              <a:rPr lang="fr-CH" altLang="en-US"/>
              <a:t>Second level</a:t>
            </a:r>
          </a:p>
          <a:p>
            <a:pPr lvl="2"/>
            <a:r>
              <a:rPr lang="fr-CH" altLang="en-US"/>
              <a:t>Third level</a:t>
            </a:r>
          </a:p>
          <a:p>
            <a:pPr lvl="3"/>
            <a:r>
              <a:rPr lang="fr-CH" altLang="en-US"/>
              <a:t>Fourth level</a:t>
            </a:r>
          </a:p>
          <a:p>
            <a:pPr lvl="4"/>
            <a:r>
              <a:rPr lang="fr-CH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277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28C0ED-3CC7-46CF-A72E-9F7D150ED965}" type="datetime4">
              <a:rPr lang="en-US" altLang="en-US"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September 4, 2025</a:t>
            </a:fld>
            <a:endParaRPr lang="en-US" altLang="en-US" sz="800">
              <a:solidFill>
                <a:srgbClr val="C0504D"/>
              </a:solidFill>
              <a:ea typeface="MS PGothic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rgbClr val="294973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3404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F9EE0BC-1A6E-4AF2-85F0-328F8CCEC6C2}" type="slidenum">
              <a:rPr lang="en-US" altLang="en-US">
                <a:solidFill>
                  <a:prstClr val="white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prstClr val="white"/>
              </a:solidFill>
              <a:ea typeface="MS PGothic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685800"/>
            <a:ext cx="8243888" cy="0"/>
          </a:xfrm>
          <a:prstGeom prst="line">
            <a:avLst/>
          </a:prstGeom>
          <a:ln>
            <a:solidFill>
              <a:srgbClr val="29497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636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itchFamily="34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itchFamily="34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itchFamily="34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itchFamily="34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itchFamily="34" charset="0"/>
          <a:ea typeface="MS PGothic" pitchFamily="3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itchFamily="34" charset="0"/>
          <a:ea typeface="MS PGothic" pitchFamily="3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itchFamily="34" charset="0"/>
          <a:ea typeface="MS PGothic" pitchFamily="3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itchFamily="34" charset="0"/>
          <a:ea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towardsdatascience.com/machine-learning-in-finance-why-what-how-d524a2357b56" TargetMode="Externa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towardsdatascience.com/machine-learning-in-finance-why-what-how-d524a2357b56" TargetMode="Externa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0.png"/><Relationship Id="rId4" Type="http://schemas.openxmlformats.org/officeDocument/2006/relationships/customXml" Target="../ink/ink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nazari@umich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machine-learning-in-finance-why-what-how-d524a2357b56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machine-learning-in-finance-why-what-how-d524a2357b56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machine-learning-in-finance-why-what-how-d524a2357b56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6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35.png"/><Relationship Id="rId10" Type="http://schemas.openxmlformats.org/officeDocument/2006/relationships/hyperlink" Target="https://towardsdatascience.com/machine-learning-in-finance-why-what-how-d524a2357b56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machine-learning-in-finance-why-what-how-d524a2357b56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towardsdatascience.com/machine-learning-in-finance-why-what-how-d524a2357b56" TargetMode="Externa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towardsdatascience.com/machine-learning-in-finance-why-what-how-d524a2357b56" TargetMode="Externa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machine-learning-in-finance-why-what-how-d524a2357b56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machine-learning-in-finance-why-what-how-d524a2357b56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machine-learning-in-finance-why-what-how-d524a2357b56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machine-learning-in-finance-why-what-how-d524a2357b56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machine-learning-in-finance-why-what-how-d524a2357b56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machine-learning-in-finance-why-what-how-d524a2357b56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tats.stackexchange.com/q/268847" TargetMode="External"/><Relationship Id="rId5" Type="http://schemas.openxmlformats.org/officeDocument/2006/relationships/hyperlink" Target="https://stats.stackexchange.com/users/123886/jatin-garg" TargetMode="External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tats.stackexchange.com/q/268847" TargetMode="External"/><Relationship Id="rId5" Type="http://schemas.openxmlformats.org/officeDocument/2006/relationships/hyperlink" Target="https://stats.stackexchange.com/users/123886/jatin-garg" TargetMode="External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730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tats.stackexchange.com/q/268847" TargetMode="External"/><Relationship Id="rId5" Type="http://schemas.openxmlformats.org/officeDocument/2006/relationships/hyperlink" Target="https://stats.stackexchange.com/users/123886/jatin-garg" TargetMode="External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machine-learning-in-finance-why-what-how-d524a2357b56" TargetMode="External"/><Relationship Id="rId5" Type="http://schemas.openxmlformats.org/officeDocument/2006/relationships/image" Target="../media/image610.png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machine-learning-in-finance-why-what-how-d524a2357b56" TargetMode="Externa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machine-learning-in-finance-why-what-how-d524a2357b56" TargetMode="Externa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machine-learning-in-finance-why-what-how-d524a2357b56" TargetMode="Externa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towardsdatascience.com/machine-learning-in-finance-why-what-how-d524a2357b56" TargetMode="Externa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owardsdatascience.com/machine-learning-in-finance-why-what-how-d524a2357b5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towardsdatascience.com/machine-learning-in-finance-why-what-how-d524a2357b5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/>
          </p:cNvSpPr>
          <p:nvPr/>
        </p:nvSpPr>
        <p:spPr bwMode="auto">
          <a:xfrm>
            <a:off x="-152400" y="914399"/>
            <a:ext cx="9144000" cy="1676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2400" b="1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ea typeface="+mn-ea"/>
              </a:rPr>
              <a:t>Nearest Neighbors</a:t>
            </a:r>
            <a:endParaRPr 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24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24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br>
              <a:rPr lang="en-US" sz="2400" dirty="0">
                <a:ea typeface="+mn-ea"/>
              </a:rPr>
            </a:br>
            <a:endParaRPr lang="en-US" sz="24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20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2000" b="1" dirty="0">
              <a:ea typeface="+mn-ea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81000" y="6096000"/>
            <a:ext cx="8382000" cy="0"/>
          </a:xfrm>
          <a:prstGeom prst="line">
            <a:avLst/>
          </a:prstGeom>
          <a:ln w="19050" cmpd="sng">
            <a:solidFill>
              <a:srgbClr val="29497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620000" y="6248400"/>
            <a:ext cx="1219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693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Supervised Learning Model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10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04800" y="1426457"/>
                <a:ext cx="8258175" cy="5144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b="1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Prediction</a:t>
                </a: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: With a fitted function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𝑓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we can make predictions for new points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𝑋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𝑥</m:t>
                    </m:r>
                  </m:oMath>
                </a14:m>
                <a:endParaRPr lang="en-US" sz="1800" b="0" dirty="0">
                  <a:solidFill>
                    <a:srgbClr val="000000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b="1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Feature Importance:</a:t>
                </a: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 Determine which components of                                        are important in explaining the target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.</m:t>
                    </m:r>
                  </m:oMath>
                </a14:m>
                <a:r>
                  <a:rPr lang="en-US" sz="1800" b="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 Determine which features are irrelevant </a:t>
                </a:r>
              </a:p>
              <a:p>
                <a:pPr marL="1031875" lvl="2" indent="-31750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Features like Seniority and Years of education have high impact on income</a:t>
                </a:r>
              </a:p>
              <a:p>
                <a:pPr marL="1031875" lvl="2" indent="-31750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Marital status typically does not impact the income</a:t>
                </a: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Understand how each feature impacts the target</a:t>
                </a:r>
              </a:p>
              <a:p>
                <a:pPr marL="714375" lvl="2" indent="0">
                  <a:spcBef>
                    <a:spcPts val="800"/>
                  </a:spcBef>
                  <a:spcAft>
                    <a:spcPts val="100"/>
                  </a:spcAft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3038" indent="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defRPr/>
                </a:pPr>
                <a:endParaRPr lang="en-US" sz="1800" dirty="0">
                  <a:solidFill>
                    <a:srgbClr val="FF0000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26457"/>
                <a:ext cx="8258175" cy="5144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57200" y="4802374"/>
            <a:ext cx="8258175" cy="211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73038" indent="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55626"/>
            <a:ext cx="2286000" cy="32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96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Classification example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11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812006"/>
            <a:ext cx="8258175" cy="5741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258888" lvl="2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7449" y="1080761"/>
            <a:ext cx="656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inputs with their associated label (color) are given to us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E7FD63-E202-784B-9BB2-B0BB6729DF72}"/>
              </a:ext>
            </a:extLst>
          </p:cNvPr>
          <p:cNvSpPr/>
          <p:nvPr/>
        </p:nvSpPr>
        <p:spPr>
          <a:xfrm>
            <a:off x="6237349" y="2911475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2EEFBA-EB4D-9749-9F5D-A34B6A01A510}"/>
              </a:ext>
            </a:extLst>
          </p:cNvPr>
          <p:cNvSpPr/>
          <p:nvPr/>
        </p:nvSpPr>
        <p:spPr>
          <a:xfrm>
            <a:off x="6943725" y="2848371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4E23E1-DBA5-204E-B965-A2DB74D6CF2B}"/>
              </a:ext>
            </a:extLst>
          </p:cNvPr>
          <p:cNvSpPr/>
          <p:nvPr/>
        </p:nvSpPr>
        <p:spPr>
          <a:xfrm>
            <a:off x="6046849" y="2281051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E189FE-2BAA-4D4B-AD61-2618945B7B84}"/>
              </a:ext>
            </a:extLst>
          </p:cNvPr>
          <p:cNvSpPr/>
          <p:nvPr/>
        </p:nvSpPr>
        <p:spPr>
          <a:xfrm>
            <a:off x="5986971" y="3695170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F59001F-11F0-9648-B5F3-854C0617FC8B}"/>
              </a:ext>
            </a:extLst>
          </p:cNvPr>
          <p:cNvSpPr/>
          <p:nvPr/>
        </p:nvSpPr>
        <p:spPr>
          <a:xfrm>
            <a:off x="6639826" y="4261946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4B425-0A6B-6E40-8FA4-B41E247B1AEA}"/>
              </a:ext>
            </a:extLst>
          </p:cNvPr>
          <p:cNvSpPr/>
          <p:nvPr/>
        </p:nvSpPr>
        <p:spPr>
          <a:xfrm>
            <a:off x="2133600" y="2174688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37FC16-9C71-D941-9364-44E33493AD1B}"/>
              </a:ext>
            </a:extLst>
          </p:cNvPr>
          <p:cNvSpPr/>
          <p:nvPr/>
        </p:nvSpPr>
        <p:spPr>
          <a:xfrm>
            <a:off x="2378476" y="3413163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5F05D4-A1A7-5142-81B2-2354606AC69F}"/>
              </a:ext>
            </a:extLst>
          </p:cNvPr>
          <p:cNvSpPr/>
          <p:nvPr/>
        </p:nvSpPr>
        <p:spPr>
          <a:xfrm>
            <a:off x="3758238" y="3976877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93C1C9-9E20-5143-AC0B-E480F5D7314F}"/>
              </a:ext>
            </a:extLst>
          </p:cNvPr>
          <p:cNvSpPr/>
          <p:nvPr/>
        </p:nvSpPr>
        <p:spPr>
          <a:xfrm>
            <a:off x="4724400" y="2566983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C69876-E618-D14A-BD2B-FA38A2DD68FA}"/>
              </a:ext>
            </a:extLst>
          </p:cNvPr>
          <p:cNvSpPr/>
          <p:nvPr/>
        </p:nvSpPr>
        <p:spPr>
          <a:xfrm>
            <a:off x="5157718" y="5070215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71C7B0-F2DE-D543-A764-28D470568B15}"/>
              </a:ext>
            </a:extLst>
          </p:cNvPr>
          <p:cNvSpPr/>
          <p:nvPr/>
        </p:nvSpPr>
        <p:spPr>
          <a:xfrm>
            <a:off x="3227762" y="4902459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0E7B4A-9400-5647-998E-A61D8DE588C7}"/>
              </a:ext>
            </a:extLst>
          </p:cNvPr>
          <p:cNvSpPr/>
          <p:nvPr/>
        </p:nvSpPr>
        <p:spPr>
          <a:xfrm>
            <a:off x="2906652" y="3039950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32F4593-1C1C-F941-BB2E-C857DE8A244A}"/>
              </a:ext>
            </a:extLst>
          </p:cNvPr>
          <p:cNvSpPr/>
          <p:nvPr/>
        </p:nvSpPr>
        <p:spPr>
          <a:xfrm>
            <a:off x="6569337" y="2174689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226A3B2-6E50-B34C-BE39-957167488893}"/>
              </a:ext>
            </a:extLst>
          </p:cNvPr>
          <p:cNvSpPr/>
          <p:nvPr/>
        </p:nvSpPr>
        <p:spPr>
          <a:xfrm>
            <a:off x="6588156" y="3413163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4588ACC-6A97-934C-8288-436AF84CD270}"/>
              </a:ext>
            </a:extLst>
          </p:cNvPr>
          <p:cNvSpPr/>
          <p:nvPr/>
        </p:nvSpPr>
        <p:spPr>
          <a:xfrm>
            <a:off x="3733800" y="3184525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3193D03-EF36-0C48-BA37-CCB6B97D1AE1}"/>
              </a:ext>
            </a:extLst>
          </p:cNvPr>
          <p:cNvSpPr/>
          <p:nvPr/>
        </p:nvSpPr>
        <p:spPr>
          <a:xfrm>
            <a:off x="4653749" y="3459651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1E8795-82D8-DA4C-96C4-1BB3C1AA3321}"/>
              </a:ext>
            </a:extLst>
          </p:cNvPr>
          <p:cNvSpPr/>
          <p:nvPr/>
        </p:nvSpPr>
        <p:spPr>
          <a:xfrm>
            <a:off x="3492623" y="2512042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98DD14D-D741-794C-ACC0-2DE7218A7C0F}"/>
              </a:ext>
            </a:extLst>
          </p:cNvPr>
          <p:cNvSpPr/>
          <p:nvPr/>
        </p:nvSpPr>
        <p:spPr>
          <a:xfrm>
            <a:off x="5689949" y="4378879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320ACB7-6826-8148-BC61-9A13CB800893}"/>
              </a:ext>
            </a:extLst>
          </p:cNvPr>
          <p:cNvSpPr/>
          <p:nvPr/>
        </p:nvSpPr>
        <p:spPr>
          <a:xfrm>
            <a:off x="2999162" y="4299742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3146C52-F1BB-4844-900D-94DAC2BDB612}"/>
              </a:ext>
            </a:extLst>
          </p:cNvPr>
          <p:cNvSpPr/>
          <p:nvPr/>
        </p:nvSpPr>
        <p:spPr>
          <a:xfrm>
            <a:off x="1971675" y="2916586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2204A58-E86C-A140-8F38-5CCA66EDFA43}"/>
              </a:ext>
            </a:extLst>
          </p:cNvPr>
          <p:cNvSpPr/>
          <p:nvPr/>
        </p:nvSpPr>
        <p:spPr>
          <a:xfrm>
            <a:off x="1829149" y="4657087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24893DE-F2FD-7940-8E05-EA0F468B6339}"/>
              </a:ext>
            </a:extLst>
          </p:cNvPr>
          <p:cNvSpPr/>
          <p:nvPr/>
        </p:nvSpPr>
        <p:spPr>
          <a:xfrm>
            <a:off x="5542024" y="2819399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D9F864D-254C-0E43-A395-6A7858B71F3D}"/>
              </a:ext>
            </a:extLst>
          </p:cNvPr>
          <p:cNvSpPr/>
          <p:nvPr/>
        </p:nvSpPr>
        <p:spPr>
          <a:xfrm>
            <a:off x="4267200" y="4796097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3E985F9-1BEB-A84F-BBCD-0634DAAE33D7}"/>
              </a:ext>
            </a:extLst>
          </p:cNvPr>
          <p:cNvSpPr/>
          <p:nvPr/>
        </p:nvSpPr>
        <p:spPr>
          <a:xfrm>
            <a:off x="6311237" y="5008821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3E180C-E760-4A4B-A3CD-1CFC496594F1}"/>
              </a:ext>
            </a:extLst>
          </p:cNvPr>
          <p:cNvSpPr/>
          <p:nvPr/>
        </p:nvSpPr>
        <p:spPr>
          <a:xfrm>
            <a:off x="1436749" y="1897062"/>
            <a:ext cx="6124575" cy="3581400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32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Classification example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12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735806"/>
            <a:ext cx="8258175" cy="5741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258888" lvl="2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7448" y="1080761"/>
            <a:ext cx="309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classify A, B and C?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E7FD63-E202-784B-9BB2-B0BB6729DF72}"/>
              </a:ext>
            </a:extLst>
          </p:cNvPr>
          <p:cNvSpPr/>
          <p:nvPr/>
        </p:nvSpPr>
        <p:spPr>
          <a:xfrm>
            <a:off x="6237349" y="2911475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2EEFBA-EB4D-9749-9F5D-A34B6A01A510}"/>
              </a:ext>
            </a:extLst>
          </p:cNvPr>
          <p:cNvSpPr/>
          <p:nvPr/>
        </p:nvSpPr>
        <p:spPr>
          <a:xfrm>
            <a:off x="6943725" y="2848371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4E23E1-DBA5-204E-B965-A2DB74D6CF2B}"/>
              </a:ext>
            </a:extLst>
          </p:cNvPr>
          <p:cNvSpPr/>
          <p:nvPr/>
        </p:nvSpPr>
        <p:spPr>
          <a:xfrm>
            <a:off x="6046849" y="2281051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E189FE-2BAA-4D4B-AD61-2618945B7B84}"/>
              </a:ext>
            </a:extLst>
          </p:cNvPr>
          <p:cNvSpPr/>
          <p:nvPr/>
        </p:nvSpPr>
        <p:spPr>
          <a:xfrm>
            <a:off x="5986971" y="3695170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F59001F-11F0-9648-B5F3-854C0617FC8B}"/>
              </a:ext>
            </a:extLst>
          </p:cNvPr>
          <p:cNvSpPr/>
          <p:nvPr/>
        </p:nvSpPr>
        <p:spPr>
          <a:xfrm>
            <a:off x="6639826" y="4261946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E05A4C2-20F3-8B4A-AD50-7FFAEC571D7F}"/>
              </a:ext>
            </a:extLst>
          </p:cNvPr>
          <p:cNvSpPr/>
          <p:nvPr/>
        </p:nvSpPr>
        <p:spPr>
          <a:xfrm>
            <a:off x="5385763" y="4087017"/>
            <a:ext cx="228600" cy="21272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4B425-0A6B-6E40-8FA4-B41E247B1AEA}"/>
              </a:ext>
            </a:extLst>
          </p:cNvPr>
          <p:cNvSpPr/>
          <p:nvPr/>
        </p:nvSpPr>
        <p:spPr>
          <a:xfrm>
            <a:off x="2133600" y="2174688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37FC16-9C71-D941-9364-44E33493AD1B}"/>
              </a:ext>
            </a:extLst>
          </p:cNvPr>
          <p:cNvSpPr/>
          <p:nvPr/>
        </p:nvSpPr>
        <p:spPr>
          <a:xfrm>
            <a:off x="2378476" y="3413163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5F05D4-A1A7-5142-81B2-2354606AC69F}"/>
              </a:ext>
            </a:extLst>
          </p:cNvPr>
          <p:cNvSpPr/>
          <p:nvPr/>
        </p:nvSpPr>
        <p:spPr>
          <a:xfrm>
            <a:off x="3758238" y="3976877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93C1C9-9E20-5143-AC0B-E480F5D7314F}"/>
              </a:ext>
            </a:extLst>
          </p:cNvPr>
          <p:cNvSpPr/>
          <p:nvPr/>
        </p:nvSpPr>
        <p:spPr>
          <a:xfrm>
            <a:off x="4724400" y="2566983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C69876-E618-D14A-BD2B-FA38A2DD68FA}"/>
              </a:ext>
            </a:extLst>
          </p:cNvPr>
          <p:cNvSpPr/>
          <p:nvPr/>
        </p:nvSpPr>
        <p:spPr>
          <a:xfrm>
            <a:off x="5157718" y="5070215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71C7B0-F2DE-D543-A764-28D470568B15}"/>
              </a:ext>
            </a:extLst>
          </p:cNvPr>
          <p:cNvSpPr/>
          <p:nvPr/>
        </p:nvSpPr>
        <p:spPr>
          <a:xfrm>
            <a:off x="3227762" y="4902459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0E7B4A-9400-5647-998E-A61D8DE588C7}"/>
              </a:ext>
            </a:extLst>
          </p:cNvPr>
          <p:cNvSpPr/>
          <p:nvPr/>
        </p:nvSpPr>
        <p:spPr>
          <a:xfrm>
            <a:off x="2906652" y="3039950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32F4593-1C1C-F941-BB2E-C857DE8A244A}"/>
              </a:ext>
            </a:extLst>
          </p:cNvPr>
          <p:cNvSpPr/>
          <p:nvPr/>
        </p:nvSpPr>
        <p:spPr>
          <a:xfrm>
            <a:off x="6569337" y="2174689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226A3B2-6E50-B34C-BE39-957167488893}"/>
              </a:ext>
            </a:extLst>
          </p:cNvPr>
          <p:cNvSpPr/>
          <p:nvPr/>
        </p:nvSpPr>
        <p:spPr>
          <a:xfrm>
            <a:off x="6588156" y="3413163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4588ACC-6A97-934C-8288-436AF84CD270}"/>
              </a:ext>
            </a:extLst>
          </p:cNvPr>
          <p:cNvSpPr/>
          <p:nvPr/>
        </p:nvSpPr>
        <p:spPr>
          <a:xfrm>
            <a:off x="3733800" y="3184525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3193D03-EF36-0C48-BA37-CCB6B97D1AE1}"/>
              </a:ext>
            </a:extLst>
          </p:cNvPr>
          <p:cNvSpPr/>
          <p:nvPr/>
        </p:nvSpPr>
        <p:spPr>
          <a:xfrm>
            <a:off x="4653749" y="3459651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1E8795-82D8-DA4C-96C4-1BB3C1AA3321}"/>
              </a:ext>
            </a:extLst>
          </p:cNvPr>
          <p:cNvSpPr/>
          <p:nvPr/>
        </p:nvSpPr>
        <p:spPr>
          <a:xfrm>
            <a:off x="3492623" y="2512042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98DD14D-D741-794C-ACC0-2DE7218A7C0F}"/>
              </a:ext>
            </a:extLst>
          </p:cNvPr>
          <p:cNvSpPr/>
          <p:nvPr/>
        </p:nvSpPr>
        <p:spPr>
          <a:xfrm>
            <a:off x="5689949" y="4378879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320ACB7-6826-8148-BC61-9A13CB800893}"/>
              </a:ext>
            </a:extLst>
          </p:cNvPr>
          <p:cNvSpPr/>
          <p:nvPr/>
        </p:nvSpPr>
        <p:spPr>
          <a:xfrm>
            <a:off x="2999162" y="4299742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3146C52-F1BB-4844-900D-94DAC2BDB612}"/>
              </a:ext>
            </a:extLst>
          </p:cNvPr>
          <p:cNvSpPr/>
          <p:nvPr/>
        </p:nvSpPr>
        <p:spPr>
          <a:xfrm>
            <a:off x="1971675" y="2916586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338956E-BC48-7C4C-97B5-799D28A3DA99}"/>
              </a:ext>
            </a:extLst>
          </p:cNvPr>
          <p:cNvSpPr/>
          <p:nvPr/>
        </p:nvSpPr>
        <p:spPr>
          <a:xfrm>
            <a:off x="4495800" y="2245368"/>
            <a:ext cx="228600" cy="21272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2204A58-E86C-A140-8F38-5CCA66EDFA43}"/>
              </a:ext>
            </a:extLst>
          </p:cNvPr>
          <p:cNvSpPr/>
          <p:nvPr/>
        </p:nvSpPr>
        <p:spPr>
          <a:xfrm>
            <a:off x="1829149" y="4657087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24893DE-F2FD-7940-8E05-EA0F468B6339}"/>
              </a:ext>
            </a:extLst>
          </p:cNvPr>
          <p:cNvSpPr/>
          <p:nvPr/>
        </p:nvSpPr>
        <p:spPr>
          <a:xfrm>
            <a:off x="5542024" y="2819399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D9F864D-254C-0E43-A395-6A7858B71F3D}"/>
              </a:ext>
            </a:extLst>
          </p:cNvPr>
          <p:cNvSpPr/>
          <p:nvPr/>
        </p:nvSpPr>
        <p:spPr>
          <a:xfrm>
            <a:off x="4267200" y="4796097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3E985F9-1BEB-A84F-BBCD-0634DAAE33D7}"/>
              </a:ext>
            </a:extLst>
          </p:cNvPr>
          <p:cNvSpPr/>
          <p:nvPr/>
        </p:nvSpPr>
        <p:spPr>
          <a:xfrm>
            <a:off x="6311237" y="5008821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3E180C-E760-4A4B-A3CD-1CFC496594F1}"/>
              </a:ext>
            </a:extLst>
          </p:cNvPr>
          <p:cNvSpPr/>
          <p:nvPr/>
        </p:nvSpPr>
        <p:spPr>
          <a:xfrm>
            <a:off x="1436749" y="1897062"/>
            <a:ext cx="6124575" cy="3581400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9171F1D-3AB8-7242-8C36-38DB00888DE4}"/>
              </a:ext>
            </a:extLst>
          </p:cNvPr>
          <p:cNvSpPr/>
          <p:nvPr/>
        </p:nvSpPr>
        <p:spPr>
          <a:xfrm>
            <a:off x="1875056" y="4095026"/>
            <a:ext cx="228600" cy="21272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387A10-FB45-B541-8166-F39BA630F9ED}"/>
              </a:ext>
            </a:extLst>
          </p:cNvPr>
          <p:cNvSpPr/>
          <p:nvPr/>
        </p:nvSpPr>
        <p:spPr>
          <a:xfrm>
            <a:off x="4564752" y="1932035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D2330-4F1B-5444-B965-3C06CA4CD80C}"/>
              </a:ext>
            </a:extLst>
          </p:cNvPr>
          <p:cNvSpPr/>
          <p:nvPr/>
        </p:nvSpPr>
        <p:spPr>
          <a:xfrm>
            <a:off x="1667085" y="380876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266766-98F8-3C49-97F2-D126ED85069C}"/>
              </a:ext>
            </a:extLst>
          </p:cNvPr>
          <p:cNvSpPr/>
          <p:nvPr/>
        </p:nvSpPr>
        <p:spPr>
          <a:xfrm>
            <a:off x="5272018" y="423785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30711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Classification example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13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735806"/>
            <a:ext cx="8258175" cy="5741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258888" lvl="2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7448" y="1080761"/>
            <a:ext cx="6764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about finding the closest point to the test point (A, B, C) and use it</a:t>
            </a:r>
          </a:p>
          <a:p>
            <a:r>
              <a:rPr lang="en-US" dirty="0"/>
              <a:t>as the color prediction for the test point?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E7FD63-E202-784B-9BB2-B0BB6729DF72}"/>
              </a:ext>
            </a:extLst>
          </p:cNvPr>
          <p:cNvSpPr/>
          <p:nvPr/>
        </p:nvSpPr>
        <p:spPr>
          <a:xfrm>
            <a:off x="6237349" y="2911475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2EEFBA-EB4D-9749-9F5D-A34B6A01A510}"/>
              </a:ext>
            </a:extLst>
          </p:cNvPr>
          <p:cNvSpPr/>
          <p:nvPr/>
        </p:nvSpPr>
        <p:spPr>
          <a:xfrm>
            <a:off x="6943725" y="2848371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4E23E1-DBA5-204E-B965-A2DB74D6CF2B}"/>
              </a:ext>
            </a:extLst>
          </p:cNvPr>
          <p:cNvSpPr/>
          <p:nvPr/>
        </p:nvSpPr>
        <p:spPr>
          <a:xfrm>
            <a:off x="6046849" y="2281051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E189FE-2BAA-4D4B-AD61-2618945B7B84}"/>
              </a:ext>
            </a:extLst>
          </p:cNvPr>
          <p:cNvSpPr/>
          <p:nvPr/>
        </p:nvSpPr>
        <p:spPr>
          <a:xfrm>
            <a:off x="5986971" y="3695170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F59001F-11F0-9648-B5F3-854C0617FC8B}"/>
              </a:ext>
            </a:extLst>
          </p:cNvPr>
          <p:cNvSpPr/>
          <p:nvPr/>
        </p:nvSpPr>
        <p:spPr>
          <a:xfrm>
            <a:off x="6639826" y="4261946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E05A4C2-20F3-8B4A-AD50-7FFAEC571D7F}"/>
              </a:ext>
            </a:extLst>
          </p:cNvPr>
          <p:cNvSpPr/>
          <p:nvPr/>
        </p:nvSpPr>
        <p:spPr>
          <a:xfrm>
            <a:off x="5385763" y="4087017"/>
            <a:ext cx="228600" cy="21272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4B425-0A6B-6E40-8FA4-B41E247B1AEA}"/>
              </a:ext>
            </a:extLst>
          </p:cNvPr>
          <p:cNvSpPr/>
          <p:nvPr/>
        </p:nvSpPr>
        <p:spPr>
          <a:xfrm>
            <a:off x="2133600" y="2174688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37FC16-9C71-D941-9364-44E33493AD1B}"/>
              </a:ext>
            </a:extLst>
          </p:cNvPr>
          <p:cNvSpPr/>
          <p:nvPr/>
        </p:nvSpPr>
        <p:spPr>
          <a:xfrm>
            <a:off x="2378476" y="3413163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5F05D4-A1A7-5142-81B2-2354606AC69F}"/>
              </a:ext>
            </a:extLst>
          </p:cNvPr>
          <p:cNvSpPr/>
          <p:nvPr/>
        </p:nvSpPr>
        <p:spPr>
          <a:xfrm>
            <a:off x="3758238" y="3976877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93C1C9-9E20-5143-AC0B-E480F5D7314F}"/>
              </a:ext>
            </a:extLst>
          </p:cNvPr>
          <p:cNvSpPr/>
          <p:nvPr/>
        </p:nvSpPr>
        <p:spPr>
          <a:xfrm>
            <a:off x="4724400" y="2566983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C69876-E618-D14A-BD2B-FA38A2DD68FA}"/>
              </a:ext>
            </a:extLst>
          </p:cNvPr>
          <p:cNvSpPr/>
          <p:nvPr/>
        </p:nvSpPr>
        <p:spPr>
          <a:xfrm>
            <a:off x="5157718" y="5070215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71C7B0-F2DE-D543-A764-28D470568B15}"/>
              </a:ext>
            </a:extLst>
          </p:cNvPr>
          <p:cNvSpPr/>
          <p:nvPr/>
        </p:nvSpPr>
        <p:spPr>
          <a:xfrm>
            <a:off x="3227762" y="4902459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0E7B4A-9400-5647-998E-A61D8DE588C7}"/>
              </a:ext>
            </a:extLst>
          </p:cNvPr>
          <p:cNvSpPr/>
          <p:nvPr/>
        </p:nvSpPr>
        <p:spPr>
          <a:xfrm>
            <a:off x="2906652" y="3039950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32F4593-1C1C-F941-BB2E-C857DE8A244A}"/>
              </a:ext>
            </a:extLst>
          </p:cNvPr>
          <p:cNvSpPr/>
          <p:nvPr/>
        </p:nvSpPr>
        <p:spPr>
          <a:xfrm>
            <a:off x="6569337" y="2174689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226A3B2-6E50-B34C-BE39-957167488893}"/>
              </a:ext>
            </a:extLst>
          </p:cNvPr>
          <p:cNvSpPr/>
          <p:nvPr/>
        </p:nvSpPr>
        <p:spPr>
          <a:xfrm>
            <a:off x="6588156" y="3413163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4588ACC-6A97-934C-8288-436AF84CD270}"/>
              </a:ext>
            </a:extLst>
          </p:cNvPr>
          <p:cNvSpPr/>
          <p:nvPr/>
        </p:nvSpPr>
        <p:spPr>
          <a:xfrm>
            <a:off x="3733800" y="3184525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3193D03-EF36-0C48-BA37-CCB6B97D1AE1}"/>
              </a:ext>
            </a:extLst>
          </p:cNvPr>
          <p:cNvSpPr/>
          <p:nvPr/>
        </p:nvSpPr>
        <p:spPr>
          <a:xfrm>
            <a:off x="4653749" y="3459651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1E8795-82D8-DA4C-96C4-1BB3C1AA3321}"/>
              </a:ext>
            </a:extLst>
          </p:cNvPr>
          <p:cNvSpPr/>
          <p:nvPr/>
        </p:nvSpPr>
        <p:spPr>
          <a:xfrm>
            <a:off x="3492623" y="2512042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98DD14D-D741-794C-ACC0-2DE7218A7C0F}"/>
              </a:ext>
            </a:extLst>
          </p:cNvPr>
          <p:cNvSpPr/>
          <p:nvPr/>
        </p:nvSpPr>
        <p:spPr>
          <a:xfrm>
            <a:off x="5689949" y="4378879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320ACB7-6826-8148-BC61-9A13CB800893}"/>
              </a:ext>
            </a:extLst>
          </p:cNvPr>
          <p:cNvSpPr/>
          <p:nvPr/>
        </p:nvSpPr>
        <p:spPr>
          <a:xfrm>
            <a:off x="2999162" y="4299742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3146C52-F1BB-4844-900D-94DAC2BDB612}"/>
              </a:ext>
            </a:extLst>
          </p:cNvPr>
          <p:cNvSpPr/>
          <p:nvPr/>
        </p:nvSpPr>
        <p:spPr>
          <a:xfrm>
            <a:off x="1971675" y="2916586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338956E-BC48-7C4C-97B5-799D28A3DA99}"/>
              </a:ext>
            </a:extLst>
          </p:cNvPr>
          <p:cNvSpPr/>
          <p:nvPr/>
        </p:nvSpPr>
        <p:spPr>
          <a:xfrm>
            <a:off x="4495800" y="2245368"/>
            <a:ext cx="228600" cy="21272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2204A58-E86C-A140-8F38-5CCA66EDFA43}"/>
              </a:ext>
            </a:extLst>
          </p:cNvPr>
          <p:cNvSpPr/>
          <p:nvPr/>
        </p:nvSpPr>
        <p:spPr>
          <a:xfrm>
            <a:off x="1829149" y="4657087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24893DE-F2FD-7940-8E05-EA0F468B6339}"/>
              </a:ext>
            </a:extLst>
          </p:cNvPr>
          <p:cNvSpPr/>
          <p:nvPr/>
        </p:nvSpPr>
        <p:spPr>
          <a:xfrm>
            <a:off x="5542024" y="2819399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D9F864D-254C-0E43-A395-6A7858B71F3D}"/>
              </a:ext>
            </a:extLst>
          </p:cNvPr>
          <p:cNvSpPr/>
          <p:nvPr/>
        </p:nvSpPr>
        <p:spPr>
          <a:xfrm>
            <a:off x="4267200" y="4796097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3E985F9-1BEB-A84F-BBCD-0634DAAE33D7}"/>
              </a:ext>
            </a:extLst>
          </p:cNvPr>
          <p:cNvSpPr/>
          <p:nvPr/>
        </p:nvSpPr>
        <p:spPr>
          <a:xfrm>
            <a:off x="6311237" y="5008821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3E180C-E760-4A4B-A3CD-1CFC496594F1}"/>
              </a:ext>
            </a:extLst>
          </p:cNvPr>
          <p:cNvSpPr/>
          <p:nvPr/>
        </p:nvSpPr>
        <p:spPr>
          <a:xfrm>
            <a:off x="1436749" y="1897062"/>
            <a:ext cx="6124575" cy="3581400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9171F1D-3AB8-7242-8C36-38DB00888DE4}"/>
              </a:ext>
            </a:extLst>
          </p:cNvPr>
          <p:cNvSpPr/>
          <p:nvPr/>
        </p:nvSpPr>
        <p:spPr>
          <a:xfrm>
            <a:off x="1875056" y="4095026"/>
            <a:ext cx="228600" cy="21272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387A10-FB45-B541-8166-F39BA630F9ED}"/>
              </a:ext>
            </a:extLst>
          </p:cNvPr>
          <p:cNvSpPr/>
          <p:nvPr/>
        </p:nvSpPr>
        <p:spPr>
          <a:xfrm>
            <a:off x="4564752" y="1932035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D2330-4F1B-5444-B965-3C06CA4CD80C}"/>
              </a:ext>
            </a:extLst>
          </p:cNvPr>
          <p:cNvSpPr/>
          <p:nvPr/>
        </p:nvSpPr>
        <p:spPr>
          <a:xfrm>
            <a:off x="1667085" y="380876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266766-98F8-3C49-97F2-D126ED85069C}"/>
              </a:ext>
            </a:extLst>
          </p:cNvPr>
          <p:cNvSpPr/>
          <p:nvPr/>
        </p:nvSpPr>
        <p:spPr>
          <a:xfrm>
            <a:off x="5272018" y="423785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87644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Nearest Neighbor Classifier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14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735806"/>
            <a:ext cx="8258175" cy="5741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258888" lvl="2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E7FD63-E202-784B-9BB2-B0BB6729DF72}"/>
              </a:ext>
            </a:extLst>
          </p:cNvPr>
          <p:cNvSpPr/>
          <p:nvPr/>
        </p:nvSpPr>
        <p:spPr>
          <a:xfrm>
            <a:off x="6237349" y="2911475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2EEFBA-EB4D-9749-9F5D-A34B6A01A510}"/>
              </a:ext>
            </a:extLst>
          </p:cNvPr>
          <p:cNvSpPr/>
          <p:nvPr/>
        </p:nvSpPr>
        <p:spPr>
          <a:xfrm>
            <a:off x="6943725" y="2848371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4E23E1-DBA5-204E-B965-A2DB74D6CF2B}"/>
              </a:ext>
            </a:extLst>
          </p:cNvPr>
          <p:cNvSpPr/>
          <p:nvPr/>
        </p:nvSpPr>
        <p:spPr>
          <a:xfrm>
            <a:off x="6046849" y="2281051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E189FE-2BAA-4D4B-AD61-2618945B7B84}"/>
              </a:ext>
            </a:extLst>
          </p:cNvPr>
          <p:cNvSpPr/>
          <p:nvPr/>
        </p:nvSpPr>
        <p:spPr>
          <a:xfrm>
            <a:off x="5986971" y="3695170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F59001F-11F0-9648-B5F3-854C0617FC8B}"/>
              </a:ext>
            </a:extLst>
          </p:cNvPr>
          <p:cNvSpPr/>
          <p:nvPr/>
        </p:nvSpPr>
        <p:spPr>
          <a:xfrm>
            <a:off x="6639826" y="4261946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E05A4C2-20F3-8B4A-AD50-7FFAEC571D7F}"/>
              </a:ext>
            </a:extLst>
          </p:cNvPr>
          <p:cNvSpPr/>
          <p:nvPr/>
        </p:nvSpPr>
        <p:spPr>
          <a:xfrm>
            <a:off x="5385763" y="4087017"/>
            <a:ext cx="228600" cy="21272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E4B425-0A6B-6E40-8FA4-B41E247B1AEA}"/>
              </a:ext>
            </a:extLst>
          </p:cNvPr>
          <p:cNvSpPr/>
          <p:nvPr/>
        </p:nvSpPr>
        <p:spPr>
          <a:xfrm>
            <a:off x="2133600" y="2174688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37FC16-9C71-D941-9364-44E33493AD1B}"/>
              </a:ext>
            </a:extLst>
          </p:cNvPr>
          <p:cNvSpPr/>
          <p:nvPr/>
        </p:nvSpPr>
        <p:spPr>
          <a:xfrm>
            <a:off x="2378476" y="3413163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5F05D4-A1A7-5142-81B2-2354606AC69F}"/>
              </a:ext>
            </a:extLst>
          </p:cNvPr>
          <p:cNvSpPr/>
          <p:nvPr/>
        </p:nvSpPr>
        <p:spPr>
          <a:xfrm>
            <a:off x="3758238" y="3976877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93C1C9-9E20-5143-AC0B-E480F5D7314F}"/>
              </a:ext>
            </a:extLst>
          </p:cNvPr>
          <p:cNvSpPr/>
          <p:nvPr/>
        </p:nvSpPr>
        <p:spPr>
          <a:xfrm>
            <a:off x="4724400" y="2566983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C69876-E618-D14A-BD2B-FA38A2DD68FA}"/>
              </a:ext>
            </a:extLst>
          </p:cNvPr>
          <p:cNvSpPr/>
          <p:nvPr/>
        </p:nvSpPr>
        <p:spPr>
          <a:xfrm>
            <a:off x="5157718" y="5070215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71C7B0-F2DE-D543-A764-28D470568B15}"/>
              </a:ext>
            </a:extLst>
          </p:cNvPr>
          <p:cNvSpPr/>
          <p:nvPr/>
        </p:nvSpPr>
        <p:spPr>
          <a:xfrm>
            <a:off x="3227762" y="4902459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0E7B4A-9400-5647-998E-A61D8DE588C7}"/>
              </a:ext>
            </a:extLst>
          </p:cNvPr>
          <p:cNvSpPr/>
          <p:nvPr/>
        </p:nvSpPr>
        <p:spPr>
          <a:xfrm>
            <a:off x="2906652" y="3039950"/>
            <a:ext cx="228600" cy="2127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32F4593-1C1C-F941-BB2E-C857DE8A244A}"/>
              </a:ext>
            </a:extLst>
          </p:cNvPr>
          <p:cNvSpPr/>
          <p:nvPr/>
        </p:nvSpPr>
        <p:spPr>
          <a:xfrm>
            <a:off x="6569337" y="2174689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226A3B2-6E50-B34C-BE39-957167488893}"/>
              </a:ext>
            </a:extLst>
          </p:cNvPr>
          <p:cNvSpPr/>
          <p:nvPr/>
        </p:nvSpPr>
        <p:spPr>
          <a:xfrm>
            <a:off x="6588156" y="3413163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4588ACC-6A97-934C-8288-436AF84CD270}"/>
              </a:ext>
            </a:extLst>
          </p:cNvPr>
          <p:cNvSpPr/>
          <p:nvPr/>
        </p:nvSpPr>
        <p:spPr>
          <a:xfrm>
            <a:off x="3733800" y="3184525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3193D03-EF36-0C48-BA37-CCB6B97D1AE1}"/>
              </a:ext>
            </a:extLst>
          </p:cNvPr>
          <p:cNvSpPr/>
          <p:nvPr/>
        </p:nvSpPr>
        <p:spPr>
          <a:xfrm>
            <a:off x="4653749" y="3459651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1E8795-82D8-DA4C-96C4-1BB3C1AA3321}"/>
              </a:ext>
            </a:extLst>
          </p:cNvPr>
          <p:cNvSpPr/>
          <p:nvPr/>
        </p:nvSpPr>
        <p:spPr>
          <a:xfrm>
            <a:off x="3492623" y="2512042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98DD14D-D741-794C-ACC0-2DE7218A7C0F}"/>
              </a:ext>
            </a:extLst>
          </p:cNvPr>
          <p:cNvSpPr/>
          <p:nvPr/>
        </p:nvSpPr>
        <p:spPr>
          <a:xfrm>
            <a:off x="5689949" y="4378879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320ACB7-6826-8148-BC61-9A13CB800893}"/>
              </a:ext>
            </a:extLst>
          </p:cNvPr>
          <p:cNvSpPr/>
          <p:nvPr/>
        </p:nvSpPr>
        <p:spPr>
          <a:xfrm>
            <a:off x="2999162" y="4299742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3146C52-F1BB-4844-900D-94DAC2BDB612}"/>
              </a:ext>
            </a:extLst>
          </p:cNvPr>
          <p:cNvSpPr/>
          <p:nvPr/>
        </p:nvSpPr>
        <p:spPr>
          <a:xfrm>
            <a:off x="1971675" y="2916586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338956E-BC48-7C4C-97B5-799D28A3DA99}"/>
              </a:ext>
            </a:extLst>
          </p:cNvPr>
          <p:cNvSpPr/>
          <p:nvPr/>
        </p:nvSpPr>
        <p:spPr>
          <a:xfrm>
            <a:off x="4495800" y="2245368"/>
            <a:ext cx="228600" cy="21272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2204A58-E86C-A140-8F38-5CCA66EDFA43}"/>
              </a:ext>
            </a:extLst>
          </p:cNvPr>
          <p:cNvSpPr/>
          <p:nvPr/>
        </p:nvSpPr>
        <p:spPr>
          <a:xfrm>
            <a:off x="1829149" y="4657087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24893DE-F2FD-7940-8E05-EA0F468B6339}"/>
              </a:ext>
            </a:extLst>
          </p:cNvPr>
          <p:cNvSpPr/>
          <p:nvPr/>
        </p:nvSpPr>
        <p:spPr>
          <a:xfrm>
            <a:off x="5542024" y="2819399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D9F864D-254C-0E43-A395-6A7858B71F3D}"/>
              </a:ext>
            </a:extLst>
          </p:cNvPr>
          <p:cNvSpPr/>
          <p:nvPr/>
        </p:nvSpPr>
        <p:spPr>
          <a:xfrm>
            <a:off x="4267200" y="4796097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3E985F9-1BEB-A84F-BBCD-0634DAAE33D7}"/>
              </a:ext>
            </a:extLst>
          </p:cNvPr>
          <p:cNvSpPr/>
          <p:nvPr/>
        </p:nvSpPr>
        <p:spPr>
          <a:xfrm>
            <a:off x="6311237" y="5008821"/>
            <a:ext cx="228600" cy="21272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3E180C-E760-4A4B-A3CD-1CFC496594F1}"/>
              </a:ext>
            </a:extLst>
          </p:cNvPr>
          <p:cNvSpPr/>
          <p:nvPr/>
        </p:nvSpPr>
        <p:spPr>
          <a:xfrm>
            <a:off x="1436749" y="1897062"/>
            <a:ext cx="6124575" cy="3581400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9171F1D-3AB8-7242-8C36-38DB00888DE4}"/>
              </a:ext>
            </a:extLst>
          </p:cNvPr>
          <p:cNvSpPr/>
          <p:nvPr/>
        </p:nvSpPr>
        <p:spPr>
          <a:xfrm>
            <a:off x="1875056" y="4095026"/>
            <a:ext cx="228600" cy="21272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387A10-FB45-B541-8166-F39BA630F9ED}"/>
              </a:ext>
            </a:extLst>
          </p:cNvPr>
          <p:cNvSpPr/>
          <p:nvPr/>
        </p:nvSpPr>
        <p:spPr>
          <a:xfrm>
            <a:off x="4564752" y="1932035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D2330-4F1B-5444-B965-3C06CA4CD80C}"/>
              </a:ext>
            </a:extLst>
          </p:cNvPr>
          <p:cNvSpPr/>
          <p:nvPr/>
        </p:nvSpPr>
        <p:spPr>
          <a:xfrm>
            <a:off x="1667085" y="380876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266766-98F8-3C49-97F2-D126ED85069C}"/>
              </a:ext>
            </a:extLst>
          </p:cNvPr>
          <p:cNvSpPr/>
          <p:nvPr/>
        </p:nvSpPr>
        <p:spPr>
          <a:xfrm>
            <a:off x="5272018" y="423785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06F6F2-3AF0-6E46-B026-D075B68E3B00}"/>
              </a:ext>
            </a:extLst>
          </p:cNvPr>
          <p:cNvSpPr txBox="1"/>
          <p:nvPr/>
        </p:nvSpPr>
        <p:spPr>
          <a:xfrm>
            <a:off x="1267529" y="1093472"/>
            <a:ext cx="3735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nearest neighbor, we classify</a:t>
            </a:r>
          </a:p>
          <a:p>
            <a:r>
              <a:rPr lang="en-US" dirty="0">
                <a:solidFill>
                  <a:srgbClr val="C00000"/>
                </a:solidFill>
              </a:rPr>
              <a:t>A: Red	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B: Blue	C: Blue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A0931F-481B-7E40-BB80-1B2413C06FB2}"/>
              </a:ext>
            </a:extLst>
          </p:cNvPr>
          <p:cNvCxnSpPr>
            <a:stCxn id="34" idx="5"/>
            <a:endCxn id="22" idx="1"/>
          </p:cNvCxnSpPr>
          <p:nvPr/>
        </p:nvCxnSpPr>
        <p:spPr>
          <a:xfrm>
            <a:off x="4690922" y="2426940"/>
            <a:ext cx="66956" cy="17119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ABE4A3-0E00-5845-AF91-FAFD1710B2EA}"/>
              </a:ext>
            </a:extLst>
          </p:cNvPr>
          <p:cNvCxnSpPr>
            <a:cxnSpLocks/>
            <a:stCxn id="39" idx="4"/>
            <a:endCxn id="35" idx="0"/>
          </p:cNvCxnSpPr>
          <p:nvPr/>
        </p:nvCxnSpPr>
        <p:spPr>
          <a:xfrm flipH="1">
            <a:off x="1943449" y="4307751"/>
            <a:ext cx="45907" cy="34933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D85B31-EF26-4D44-9DC5-FB03B39FBC78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570278" y="4237850"/>
            <a:ext cx="153149" cy="17218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937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1-Nearest Neighbor Classifier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15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9538" y="914400"/>
            <a:ext cx="8542062" cy="5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Training examples are</a:t>
            </a:r>
          </a:p>
          <a:p>
            <a:pPr marL="1258888" lvl="2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Targets are categories {</a:t>
            </a:r>
            <a:r>
              <a:rPr lang="en-US" sz="1800" dirty="0">
                <a:solidFill>
                  <a:srgbClr val="FF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Spam</a:t>
            </a:r>
            <a:r>
              <a:rPr lang="en-US" sz="180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dirty="0">
                <a:solidFill>
                  <a:srgbClr val="0070C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Not Spam</a:t>
            </a:r>
            <a:r>
              <a:rPr lang="en-US" sz="180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simplest idea is to find the closest training point </a:t>
            </a:r>
            <a:r>
              <a:rPr lang="en-US" sz="18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(only 1 point)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to it and use its label to classify the new point (1-NN)</a:t>
            </a: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Any machine learning algorithm has two steps: </a:t>
            </a:r>
            <a:r>
              <a:rPr lang="en-US" sz="18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training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prediction </a:t>
            </a:r>
            <a:endParaRPr lang="en-US" sz="1800" dirty="0">
              <a:solidFill>
                <a:srgbClr val="00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Learning Step: </a:t>
            </a:r>
            <a:r>
              <a:rPr lang="en-US" sz="180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Just store all the training examples</a:t>
            </a: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Prediction Step:</a:t>
            </a:r>
            <a:r>
              <a:rPr lang="en-US" sz="180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For a new data point</a:t>
            </a:r>
          </a:p>
          <a:p>
            <a:pPr marL="1258888" lvl="2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Find the training  example        in the training set, that is closest to </a:t>
            </a:r>
          </a:p>
          <a:p>
            <a:pPr marL="1258888" lvl="2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Predict its label to the label      associated with  </a:t>
            </a: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55" y="945926"/>
            <a:ext cx="3157289" cy="4704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210" y="4186084"/>
            <a:ext cx="166255" cy="152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603526"/>
            <a:ext cx="393700" cy="2732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5136926"/>
            <a:ext cx="321218" cy="2732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136926"/>
            <a:ext cx="393700" cy="2732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EEE5DE-384A-4C77-A7A7-A74A7DAFD1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45" y="4716958"/>
            <a:ext cx="166255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06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1-Nearest Neighbor Classifier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16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9538" y="914400"/>
            <a:ext cx="8229600" cy="2362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515938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For formal definition of “nearest”/”closest”, we can use Euclidean distance</a:t>
            </a: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/>
          </a:p>
        </p:txBody>
      </p:sp>
      <p:sp>
        <p:nvSpPr>
          <p:cNvPr id="16" name="Rectangle 15"/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374233"/>
            <a:ext cx="7391275" cy="22128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77052"/>
            <a:ext cx="3162300" cy="1079198"/>
          </a:xfrm>
          <a:prstGeom prst="rect">
            <a:avLst/>
          </a:prstGeom>
        </p:spPr>
      </p:pic>
      <p:sp>
        <p:nvSpPr>
          <p:cNvPr id="8" name="TextBox 17411">
            <a:extLst>
              <a:ext uri="{FF2B5EF4-FFF2-40B4-BE49-F238E27FC236}">
                <a16:creationId xmlns:a16="http://schemas.microsoft.com/office/drawing/2014/main" id="{6BFBE3F8-B546-4BE7-9BD8-77A486FFA6BB}"/>
              </a:ext>
            </a:extLst>
          </p:cNvPr>
          <p:cNvSpPr txBox="1"/>
          <p:nvPr/>
        </p:nvSpPr>
        <p:spPr>
          <a:xfrm>
            <a:off x="304800" y="6308953"/>
            <a:ext cx="830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00789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Voronoi</a:t>
            </a:r>
            <a:r>
              <a:rPr lang="en-US" altLang="en-US" sz="2200" b="1" dirty="0"/>
              <a:t> Diagram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17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42912" y="754557"/>
                <a:ext cx="8229600" cy="55330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Visualize the behavior using </a:t>
                </a:r>
                <a:r>
                  <a:rPr lang="en-US" sz="1800" b="1" dirty="0" err="1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Voronoi</a:t>
                </a:r>
                <a:r>
                  <a:rPr lang="en-US" sz="1800" b="1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 diagram</a:t>
                </a: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For any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x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in training dataset, the </a:t>
                </a:r>
                <a:r>
                  <a:rPr lang="en-US" sz="1800" b="1" dirty="0" err="1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Voronoi</a:t>
                </a: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800" b="1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cell </a:t>
                </a: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i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 is a polygon consisting all points closer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i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 than any other point in the dataset</a:t>
                </a: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 err="1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Voronoi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diagram is the union of all </a:t>
                </a:r>
                <a:r>
                  <a:rPr lang="en-US" sz="1800" dirty="0" err="1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Voronoi</a:t>
                </a: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 cells and covers the entire space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2" y="754557"/>
                <a:ext cx="8229600" cy="5533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/>
          <a:stretch/>
        </p:blipFill>
        <p:spPr>
          <a:xfrm>
            <a:off x="2667000" y="2209800"/>
            <a:ext cx="3657600" cy="3266661"/>
          </a:xfrm>
          <a:prstGeom prst="rect">
            <a:avLst/>
          </a:prstGeom>
        </p:spPr>
      </p:pic>
      <p:sp>
        <p:nvSpPr>
          <p:cNvPr id="7" name="TextBox 17411">
            <a:extLst>
              <a:ext uri="{FF2B5EF4-FFF2-40B4-BE49-F238E27FC236}">
                <a16:creationId xmlns:a16="http://schemas.microsoft.com/office/drawing/2014/main" id="{6BFBE3F8-B546-4BE7-9BD8-77A486FFA6BB}"/>
              </a:ext>
            </a:extLst>
          </p:cNvPr>
          <p:cNvSpPr txBox="1"/>
          <p:nvPr/>
        </p:nvSpPr>
        <p:spPr>
          <a:xfrm>
            <a:off x="304800" y="6308953"/>
            <a:ext cx="830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77976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Decision Boundary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18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2912" y="754557"/>
            <a:ext cx="8229600" cy="5533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dirty="0"/>
              <a:t>Decision Boundary: </a:t>
            </a:r>
            <a:r>
              <a:rPr lang="en-US" sz="1800" dirty="0"/>
              <a:t>The boundary between regions of input space assigned to different categories</a:t>
            </a: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/>
          <a:stretch/>
        </p:blipFill>
        <p:spPr>
          <a:xfrm>
            <a:off x="2667000" y="2209800"/>
            <a:ext cx="3657600" cy="32666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B65084B-60FE-40A2-8F40-4148C4363AA6}"/>
                  </a:ext>
                </a:extLst>
              </p14:cNvPr>
              <p14:cNvContentPartPr/>
              <p14:nvPr/>
            </p14:nvContentPartPr>
            <p14:xfrm>
              <a:off x="3052788" y="421050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FB65084B-60FE-40A2-8F40-4148C4363A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3788" y="4201502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F1DC70-2B13-43F1-BAEE-A71CD9817DBF}"/>
              </a:ext>
            </a:extLst>
          </p:cNvPr>
          <p:cNvCxnSpPr/>
          <p:nvPr/>
        </p:nvCxnSpPr>
        <p:spPr>
          <a:xfrm>
            <a:off x="3052788" y="4210502"/>
            <a:ext cx="37621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259BA0-007B-46BC-A2BE-93FEE867E76D}"/>
              </a:ext>
            </a:extLst>
          </p:cNvPr>
          <p:cNvCxnSpPr>
            <a:cxnSpLocks/>
          </p:cNvCxnSpPr>
          <p:nvPr/>
        </p:nvCxnSpPr>
        <p:spPr>
          <a:xfrm flipV="1">
            <a:off x="3429000" y="3505200"/>
            <a:ext cx="152400" cy="705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80B71-DC8E-4EC8-A4AB-912622D8ED69}"/>
              </a:ext>
            </a:extLst>
          </p:cNvPr>
          <p:cNvCxnSpPr>
            <a:cxnSpLocks/>
          </p:cNvCxnSpPr>
          <p:nvPr/>
        </p:nvCxnSpPr>
        <p:spPr>
          <a:xfrm>
            <a:off x="3581400" y="3505200"/>
            <a:ext cx="37621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E3BBD0-5BAB-4216-984F-121D8EF89923}"/>
              </a:ext>
            </a:extLst>
          </p:cNvPr>
          <p:cNvCxnSpPr>
            <a:cxnSpLocks/>
          </p:cNvCxnSpPr>
          <p:nvPr/>
        </p:nvCxnSpPr>
        <p:spPr>
          <a:xfrm flipV="1">
            <a:off x="3814788" y="3505200"/>
            <a:ext cx="122903" cy="705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F3596B-3FB2-40FD-A360-980876BAC5E6}"/>
              </a:ext>
            </a:extLst>
          </p:cNvPr>
          <p:cNvCxnSpPr>
            <a:cxnSpLocks/>
          </p:cNvCxnSpPr>
          <p:nvPr/>
        </p:nvCxnSpPr>
        <p:spPr>
          <a:xfrm>
            <a:off x="3814788" y="4215256"/>
            <a:ext cx="300012" cy="1281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76AB6E-D0E4-4480-A953-324AFD26F9BF}"/>
              </a:ext>
            </a:extLst>
          </p:cNvPr>
          <p:cNvCxnSpPr>
            <a:cxnSpLocks/>
          </p:cNvCxnSpPr>
          <p:nvPr/>
        </p:nvCxnSpPr>
        <p:spPr>
          <a:xfrm>
            <a:off x="4114800" y="4348085"/>
            <a:ext cx="76200" cy="147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817441-EB3A-42E5-94CC-A9C6830E2AB3}"/>
              </a:ext>
            </a:extLst>
          </p:cNvPr>
          <p:cNvCxnSpPr>
            <a:cxnSpLocks/>
          </p:cNvCxnSpPr>
          <p:nvPr/>
        </p:nvCxnSpPr>
        <p:spPr>
          <a:xfrm>
            <a:off x="4205748" y="4495800"/>
            <a:ext cx="51865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69C2FD-3FA0-4B65-9C56-55883D9F99AB}"/>
              </a:ext>
            </a:extLst>
          </p:cNvPr>
          <p:cNvCxnSpPr>
            <a:cxnSpLocks/>
          </p:cNvCxnSpPr>
          <p:nvPr/>
        </p:nvCxnSpPr>
        <p:spPr>
          <a:xfrm flipV="1">
            <a:off x="4724400" y="4343400"/>
            <a:ext cx="114300" cy="152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4E8E59-0146-4E97-A217-20573723FBAD}"/>
              </a:ext>
            </a:extLst>
          </p:cNvPr>
          <p:cNvCxnSpPr>
            <a:cxnSpLocks/>
          </p:cNvCxnSpPr>
          <p:nvPr/>
        </p:nvCxnSpPr>
        <p:spPr>
          <a:xfrm>
            <a:off x="4846691" y="4058102"/>
            <a:ext cx="0" cy="2852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ABBD3F-7465-460F-9C44-468C8E1D06DB}"/>
              </a:ext>
            </a:extLst>
          </p:cNvPr>
          <p:cNvCxnSpPr>
            <a:cxnSpLocks/>
          </p:cNvCxnSpPr>
          <p:nvPr/>
        </p:nvCxnSpPr>
        <p:spPr>
          <a:xfrm>
            <a:off x="4571999" y="4067853"/>
            <a:ext cx="27469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16D138-C7B3-433C-9D36-A64FD451891C}"/>
              </a:ext>
            </a:extLst>
          </p:cNvPr>
          <p:cNvCxnSpPr>
            <a:cxnSpLocks/>
          </p:cNvCxnSpPr>
          <p:nvPr/>
        </p:nvCxnSpPr>
        <p:spPr>
          <a:xfrm flipV="1">
            <a:off x="4267200" y="2743200"/>
            <a:ext cx="442145" cy="533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8F8E48-9EB6-46F6-92E0-A8B63E8C9F04}"/>
              </a:ext>
            </a:extLst>
          </p:cNvPr>
          <p:cNvCxnSpPr>
            <a:cxnSpLocks/>
          </p:cNvCxnSpPr>
          <p:nvPr/>
        </p:nvCxnSpPr>
        <p:spPr>
          <a:xfrm>
            <a:off x="4252452" y="3276600"/>
            <a:ext cx="235361" cy="1867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CFFFA0-86B6-4BEE-8553-50263E40B9D9}"/>
              </a:ext>
            </a:extLst>
          </p:cNvPr>
          <p:cNvCxnSpPr>
            <a:cxnSpLocks/>
          </p:cNvCxnSpPr>
          <p:nvPr/>
        </p:nvCxnSpPr>
        <p:spPr>
          <a:xfrm flipH="1">
            <a:off x="4385262" y="3432130"/>
            <a:ext cx="79812" cy="4447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9638CF-0D2D-415C-8770-BC1DF70639E5}"/>
              </a:ext>
            </a:extLst>
          </p:cNvPr>
          <p:cNvCxnSpPr>
            <a:cxnSpLocks/>
          </p:cNvCxnSpPr>
          <p:nvPr/>
        </p:nvCxnSpPr>
        <p:spPr>
          <a:xfrm>
            <a:off x="4385262" y="3876881"/>
            <a:ext cx="172450" cy="1909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97CCF2D-82FC-4418-A0DC-C7209DEE6986}"/>
              </a:ext>
            </a:extLst>
          </p:cNvPr>
          <p:cNvCxnSpPr>
            <a:cxnSpLocks/>
          </p:cNvCxnSpPr>
          <p:nvPr/>
        </p:nvCxnSpPr>
        <p:spPr>
          <a:xfrm flipV="1">
            <a:off x="3314700" y="4572000"/>
            <a:ext cx="273882" cy="4125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941A5E-F2A9-4EC7-946D-D0024A8348E2}"/>
              </a:ext>
            </a:extLst>
          </p:cNvPr>
          <p:cNvCxnSpPr>
            <a:cxnSpLocks/>
          </p:cNvCxnSpPr>
          <p:nvPr/>
        </p:nvCxnSpPr>
        <p:spPr>
          <a:xfrm>
            <a:off x="3601647" y="4603467"/>
            <a:ext cx="154794" cy="1748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789957E-6B36-40A2-AD5B-A7E74FE1D49B}"/>
              </a:ext>
            </a:extLst>
          </p:cNvPr>
          <p:cNvCxnSpPr>
            <a:cxnSpLocks/>
          </p:cNvCxnSpPr>
          <p:nvPr/>
        </p:nvCxnSpPr>
        <p:spPr>
          <a:xfrm>
            <a:off x="3754047" y="4755867"/>
            <a:ext cx="15459" cy="3405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82E3EE-D301-4224-8C4E-A5D66BE999D3}"/>
              </a:ext>
            </a:extLst>
          </p:cNvPr>
          <p:cNvCxnSpPr>
            <a:cxnSpLocks/>
          </p:cNvCxnSpPr>
          <p:nvPr/>
        </p:nvCxnSpPr>
        <p:spPr>
          <a:xfrm flipH="1">
            <a:off x="5287711" y="3157111"/>
            <a:ext cx="427289" cy="7197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8412063-15C5-462C-A8E4-FEB471E1809D}"/>
              </a:ext>
            </a:extLst>
          </p:cNvPr>
          <p:cNvCxnSpPr>
            <a:cxnSpLocks/>
          </p:cNvCxnSpPr>
          <p:nvPr/>
        </p:nvCxnSpPr>
        <p:spPr>
          <a:xfrm flipH="1">
            <a:off x="5111647" y="3157111"/>
            <a:ext cx="313738" cy="3742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987E00-667B-4A9D-B8E7-8738EEBBBA2A}"/>
              </a:ext>
            </a:extLst>
          </p:cNvPr>
          <p:cNvCxnSpPr>
            <a:cxnSpLocks/>
          </p:cNvCxnSpPr>
          <p:nvPr/>
        </p:nvCxnSpPr>
        <p:spPr>
          <a:xfrm flipH="1">
            <a:off x="5420087" y="3157111"/>
            <a:ext cx="313108" cy="268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66C0EC-5086-49A4-9FF5-A270D94121AF}"/>
              </a:ext>
            </a:extLst>
          </p:cNvPr>
          <p:cNvCxnSpPr>
            <a:cxnSpLocks/>
          </p:cNvCxnSpPr>
          <p:nvPr/>
        </p:nvCxnSpPr>
        <p:spPr>
          <a:xfrm flipH="1" flipV="1">
            <a:off x="4846691" y="3463373"/>
            <a:ext cx="264956" cy="590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08AC428-D114-4AAA-AB28-9E28BEC92585}"/>
              </a:ext>
            </a:extLst>
          </p:cNvPr>
          <p:cNvCxnSpPr>
            <a:cxnSpLocks/>
          </p:cNvCxnSpPr>
          <p:nvPr/>
        </p:nvCxnSpPr>
        <p:spPr>
          <a:xfrm flipH="1">
            <a:off x="4685638" y="3454369"/>
            <a:ext cx="181738" cy="633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AA36CC-0137-4BC4-B854-A66682EDAA36}"/>
              </a:ext>
            </a:extLst>
          </p:cNvPr>
          <p:cNvCxnSpPr>
            <a:cxnSpLocks/>
          </p:cNvCxnSpPr>
          <p:nvPr/>
        </p:nvCxnSpPr>
        <p:spPr>
          <a:xfrm>
            <a:off x="4685638" y="3505200"/>
            <a:ext cx="62193" cy="1874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8AD39B-865E-4DC2-9231-94B23EEB49BC}"/>
              </a:ext>
            </a:extLst>
          </p:cNvPr>
          <p:cNvCxnSpPr>
            <a:cxnSpLocks/>
          </p:cNvCxnSpPr>
          <p:nvPr/>
        </p:nvCxnSpPr>
        <p:spPr>
          <a:xfrm>
            <a:off x="4741553" y="3692601"/>
            <a:ext cx="575868" cy="1437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39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k-Nearest Neighbor Classifier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19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49538" y="914400"/>
                <a:ext cx="8389662" cy="2362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1-Nearest neighbor is very sensitive to mis-labeled data (class noise)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How about smoothing it out by using the k nearest neighbors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Learning Step: 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Just store all the training examples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Prediction Step: 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For a new data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x</m:t>
                    </m:r>
                  </m:oMath>
                </a14:m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Find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k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closest training examples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x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Using this k-neighborhood, find the label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x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. </a:t>
                </a:r>
                <a:r>
                  <a:rPr lang="en-US" sz="18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How?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Regression: 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Use the average value of the neighborhood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Classification: 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Use the most frequent label among the neighbors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FF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38" y="914400"/>
                <a:ext cx="8389662" cy="2362200"/>
              </a:xfrm>
              <a:prstGeom prst="rect">
                <a:avLst/>
              </a:prstGeom>
              <a:blipFill>
                <a:blip r:embed="rId3"/>
                <a:stretch>
                  <a:fillRect t="-1070" b="-347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36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Course Syllabus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781878"/>
            <a:ext cx="8458200" cy="4247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Math 628: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Instructor : Ali Nazari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PhD Electrical Engineering ( University of Michigan)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MSc in Applied Mathematics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MSc in Financial Engineering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Head of Deep Learning @ Susquehanna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hlinkClick r:id="rId3"/>
              </a:rPr>
              <a:t>anazari@umich.edu</a:t>
            </a:r>
            <a:endParaRPr lang="en-US" sz="1800" dirty="0">
              <a:latin typeface="+mn-lt"/>
              <a:ea typeface="+mn-ea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sz="1800" dirty="0">
              <a:latin typeface="+mn-lt"/>
              <a:ea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Grading:		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2 </a:t>
            </a:r>
            <a:r>
              <a:rPr lang="en-US" sz="1800" dirty="0" err="1"/>
              <a:t>Homeworks</a:t>
            </a:r>
            <a:r>
              <a:rPr lang="en-US" sz="1800" dirty="0"/>
              <a:t>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2 Quizzes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Midterm exam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Final Project ( group of 3 students)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/>
              <a:t>Code, report, and 30 minutes presentation</a:t>
            </a:r>
            <a:endParaRPr lang="en-US" sz="1800" dirty="0">
              <a:latin typeface="+mn-lt"/>
              <a:ea typeface="+mn-ea"/>
            </a:endParaRPr>
          </a:p>
          <a:p>
            <a:pPr marL="173038" indent="0"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200" dirty="0">
              <a:solidFill>
                <a:srgbClr val="00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12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400" b="1" dirty="0"/>
              <a:t>Instance Based Learning</a:t>
            </a:r>
            <a:endParaRPr lang="en-US" altLang="en-US" sz="24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20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300968" y="1151503"/>
            <a:ext cx="8542062" cy="3446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Nearest Neighbor is a subclass of more general learning techniques called Instance Based Learning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Simplest class of learning methods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Learning: Store labeled examples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Prediction: Given a new point, classify it using similar stored examples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Simple methods for approximating discrete and real valued target functions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It is based on the assumption that output (label) varies smoothly with input (features)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They are called lazy learners, because most of the computation is done at prediction time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009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400" b="1" dirty="0"/>
              <a:t>Instance Based Learning</a:t>
            </a:r>
            <a:endParaRPr lang="en-US" altLang="en-US" sz="24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21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2912" y="1075065"/>
            <a:ext cx="8542062" cy="4707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73038" indent="0">
              <a:spcBef>
                <a:spcPts val="800"/>
              </a:spcBef>
              <a:spcAft>
                <a:spcPts val="100"/>
              </a:spcAft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Advantages: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Training is very fast</a:t>
            </a:r>
          </a:p>
          <a:p>
            <a:pPr marL="1716088" lvl="3" indent="-285750"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Store the training data (adding labeled instances to a list)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Can learn very complex functions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Training data is always accessible</a:t>
            </a:r>
          </a:p>
          <a:p>
            <a:pPr marL="973138" lvl="2" indent="0">
              <a:spcBef>
                <a:spcPts val="800"/>
              </a:spcBef>
              <a:spcAft>
                <a:spcPts val="100"/>
              </a:spcAft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spcBef>
                <a:spcPts val="800"/>
              </a:spcBef>
              <a:spcAft>
                <a:spcPts val="100"/>
              </a:spcAft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Disadvantages: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Need a lot of storage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Prediction is very slow. And it gets slower with more training data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Irrelevant features can impact its accuracy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394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k Nearest Neighbors: Issues and Remedies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22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381000" y="1119027"/>
            <a:ext cx="8614432" cy="510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</a:rPr>
              <a:t>Some features have larger scales, and are treated as more important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</a:rPr>
              <a:t>Data normalization is needed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</a:rPr>
              <a:t>Irrelevant, correlated features add noise to distance measure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</a:rPr>
              <a:t>Eliminate some of the features/Create new uncorrelated ones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</a:rPr>
              <a:t>How about Non-numeric features                 Hamming distance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</a:rPr>
              <a:t>Need to calculate the distance to the test point from each of the stored ones 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</a:rPr>
              <a:t>Brute-force                  Very slow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</a:rPr>
              <a:t>Use subset of dimensions, Use subset of examples 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</a:rPr>
              <a:t>Remove examples that lie within a region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</a:rPr>
              <a:t>Use efficient search tree (</a:t>
            </a:r>
            <a:r>
              <a:rPr lang="en-US" sz="1800" dirty="0" err="1">
                <a:solidFill>
                  <a:srgbClr val="000000"/>
                </a:solidFill>
                <a:ea typeface="Tahoma" panose="020B0604030504040204" pitchFamily="34" charset="0"/>
              </a:rPr>
              <a:t>kd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</a:rPr>
              <a:t>-tree), use Hashing,</a:t>
            </a:r>
            <a:r>
              <a:rPr lang="mr-IN" sz="1800" dirty="0">
                <a:solidFill>
                  <a:srgbClr val="000000"/>
                </a:solidFill>
                <a:ea typeface="Tahoma" panose="020B0604030504040204" pitchFamily="34" charset="0"/>
              </a:rPr>
              <a:t>…</a:t>
            </a:r>
            <a:endParaRPr lang="en-US" sz="1800" dirty="0">
              <a:solidFill>
                <a:srgbClr val="000000"/>
              </a:solidFill>
              <a:ea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2895600" y="3572667"/>
            <a:ext cx="762000" cy="1611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114799" y="2811437"/>
            <a:ext cx="685801" cy="1603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30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Nearest Neighbor Regression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23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3458462"/>
                <a:ext cx="8258175" cy="23400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What is the ideal fit for the points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)?</m:t>
                    </m:r>
                  </m:oMath>
                </a14:m>
                <a:endParaRPr lang="en-US" sz="1800" dirty="0">
                  <a:solidFill>
                    <a:srgbClr val="000000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𝑥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=4</m:t>
                    </m:r>
                  </m:oMath>
                </a14:m>
                <a:r>
                  <a:rPr lang="en-US" sz="1800" b="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, what is a good value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4</m:t>
                        </m:r>
                      </m:e>
                    </m:d>
                    <m:r>
                      <a:rPr lang="en-US" sz="1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?</m:t>
                    </m:r>
                  </m:oMath>
                </a14:m>
                <a:r>
                  <a:rPr lang="en-US" sz="1800" b="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 marL="1258888" lvl="2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Note that there are many points with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𝑥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=4.</m:t>
                    </m:r>
                  </m:oMath>
                </a14:m>
                <a:endParaRPr lang="en-US" sz="1800" dirty="0">
                  <a:solidFill>
                    <a:srgbClr val="000000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A good prediction value is</a:t>
                </a:r>
                <a:endParaRPr lang="en-US" sz="1800" dirty="0">
                  <a:solidFill>
                    <a:srgbClr val="FF0000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58462"/>
                <a:ext cx="8258175" cy="2340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57200" y="4802374"/>
            <a:ext cx="8258175" cy="211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73038" indent="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878473"/>
            <a:ext cx="5791200" cy="2644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611764"/>
            <a:ext cx="2479675" cy="373575"/>
          </a:xfrm>
          <a:prstGeom prst="rect">
            <a:avLst/>
          </a:prstGeom>
        </p:spPr>
      </p:pic>
      <p:sp>
        <p:nvSpPr>
          <p:cNvPr id="8" name="TextBox 17411">
            <a:extLst>
              <a:ext uri="{FF2B5EF4-FFF2-40B4-BE49-F238E27FC236}">
                <a16:creationId xmlns:a16="http://schemas.microsoft.com/office/drawing/2014/main" id="{5D2B19BF-E599-4D8E-AADA-B1F9BE5EC80D}"/>
              </a:ext>
            </a:extLst>
          </p:cNvPr>
          <p:cNvSpPr txBox="1"/>
          <p:nvPr/>
        </p:nvSpPr>
        <p:spPr>
          <a:xfrm>
            <a:off x="243358" y="6506031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A Introduction to Statistical Learning with Application in R, Trever Hastie and Rob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Tibshirani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17487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Nearest Neighbor Regression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24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914400"/>
                <a:ext cx="8258175" cy="4724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If we have data generating distribution: for any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, the best prediction is :</a:t>
                </a: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031875" lvl="2" indent="-27940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Expected value of target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X</m:t>
                    </m:r>
                    <m: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𝑥</m:t>
                    </m:r>
                  </m:oMath>
                </a14:m>
                <a:endParaRPr lang="en-US" sz="1800" i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031875" lvl="2" indent="-279400"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It is called </a:t>
                </a:r>
                <a:r>
                  <a:rPr lang="en-US" sz="18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Regression Line </a:t>
                </a: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It is an optimal choice with respect to mean squared error defined as</a:t>
                </a: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3038" indent="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	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Bernard MT Condensed" charset="0"/>
                        <a:cs typeface="Bernard MT Condensed" charset="0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is our prediction of target at </a:t>
                </a: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973138" lvl="2" indent="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 </a:t>
                </a: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14400"/>
                <a:ext cx="8258175" cy="472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48" y="1849108"/>
            <a:ext cx="2705100" cy="4130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290180"/>
            <a:ext cx="2338596" cy="4130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9" b="26084"/>
          <a:stretch/>
        </p:blipFill>
        <p:spPr>
          <a:xfrm>
            <a:off x="4940163" y="5105400"/>
            <a:ext cx="782085" cy="26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2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Nearest Neighbor Regression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25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735806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Proof:</a:t>
            </a: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4800600"/>
            <a:ext cx="8258175" cy="211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73038" indent="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065420"/>
            <a:ext cx="5722167" cy="1861023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cxnSpLocks/>
          </p:cNvCxnSpPr>
          <p:nvPr/>
        </p:nvCxnSpPr>
        <p:spPr>
          <a:xfrm flipH="1">
            <a:off x="1905000" y="2819400"/>
            <a:ext cx="3505200" cy="548981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  <a:effectLst>
            <a:outerShdw blurRad="40000" dist="20000" dir="5400000" rotWithShape="0">
              <a:srgbClr val="0000CC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5983" y="3368381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Bayes Error: </a:t>
            </a:r>
            <a:r>
              <a:rPr lang="en-US" dirty="0"/>
              <a:t>The best error we can achieve. It does not depend on our model. It only depends on the data itself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2912" y="4060710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 the formula above:</a:t>
            </a:r>
          </a:p>
          <a:p>
            <a:pPr marL="1258888" lvl="2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To minimize the error, assuming we know the data generating distribution, the best choice is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487317"/>
            <a:ext cx="1653086" cy="3926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086" y="5838284"/>
            <a:ext cx="1981200" cy="361130"/>
          </a:xfrm>
          <a:prstGeom prst="rect">
            <a:avLst/>
          </a:prstGeom>
        </p:spPr>
      </p:pic>
      <p:sp>
        <p:nvSpPr>
          <p:cNvPr id="12" name="TextBox 17411">
            <a:extLst>
              <a:ext uri="{FF2B5EF4-FFF2-40B4-BE49-F238E27FC236}">
                <a16:creationId xmlns:a16="http://schemas.microsoft.com/office/drawing/2014/main" id="{6BFBE3F8-B546-4BE7-9BD8-77A486FFA6BB}"/>
              </a:ext>
            </a:extLst>
          </p:cNvPr>
          <p:cNvSpPr txBox="1"/>
          <p:nvPr/>
        </p:nvSpPr>
        <p:spPr>
          <a:xfrm>
            <a:off x="304800" y="6443246"/>
            <a:ext cx="830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16208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Nearest Neighbor Regression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26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990600"/>
                <a:ext cx="8258175" cy="5486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 a machine learning task, we typically don’t know the data generating distribution</a:t>
                </a:r>
              </a:p>
              <a:p>
                <a:pPr marL="1258888" lvl="2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We cannot directly calculate the conditional expectation</a:t>
                </a:r>
              </a:p>
              <a:p>
                <a:pPr marL="1258888" lvl="2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We need to estimate it</a:t>
                </a: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One way of doing that is to use the training data empirical distribution</a:t>
                </a:r>
              </a:p>
              <a:p>
                <a:pPr marL="1258888" lvl="2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Find the empirical average of the target over all points in training data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Abadi MT Condensed Light" charset="0"/>
                        <a:cs typeface="Abadi MT Condensed Light" charset="0"/>
                      </a:rPr>
                      <m:t>X</m:t>
                    </m:r>
                    <m: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Abadi MT Condensed Light" charset="0"/>
                        <a:cs typeface="Abadi MT Condensed Light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Abadi MT Condensed Light" charset="0"/>
                        <a:cs typeface="Abadi MT Condensed Light" charset="0"/>
                      </a:rPr>
                      <m:t>x</m:t>
                    </m:r>
                  </m:oMath>
                </a14:m>
                <a:endParaRPr lang="en-US" sz="1800" dirty="0">
                  <a:solidFill>
                    <a:srgbClr val="000000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endParaRPr>
              </a:p>
              <a:p>
                <a:pPr marL="1258888" lvl="2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90600"/>
                <a:ext cx="8258175" cy="5486400"/>
              </a:xfrm>
              <a:prstGeom prst="rect">
                <a:avLst/>
              </a:prstGeom>
              <a:blipFill>
                <a:blip r:embed="rId3"/>
                <a:stretch>
                  <a:fillRect r="-1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57200" y="4800600"/>
            <a:ext cx="8258175" cy="211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73038" indent="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281254"/>
            <a:ext cx="1676400" cy="34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33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Nearest Neighbor Estimation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27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990600"/>
                <a:ext cx="8258175" cy="5486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Typically, we have few (if any) data points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X</m:t>
                    </m:r>
                    <m:r>
                      <a:rPr lang="en-US" sz="18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x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	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In our example, we have very few points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x</m:t>
                    </m:r>
                    <m:r>
                      <a:rPr lang="en-US" sz="18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=4</m:t>
                    </m:r>
                  </m:oMath>
                </a14:m>
                <a:endParaRPr lang="en-US" sz="1800" dirty="0">
                  <a:solidFill>
                    <a:srgbClr val="000000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As a result, taking the average over all points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X</m:t>
                    </m:r>
                    <m:r>
                      <a:rPr lang="en-US" sz="1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x</m:t>
                    </m:r>
                    <m:r>
                      <a:rPr lang="en-US" sz="1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will end up to: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Very poor estimation (since we will have very few points)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We can relax the definition and take the average at a </a:t>
                </a:r>
                <a:r>
                  <a:rPr lang="en-US" sz="1800" dirty="0">
                    <a:solidFill>
                      <a:srgbClr val="FF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neighborhood </a:t>
                </a:r>
                <a:r>
                  <a:rPr lang="en-US" sz="1800" dirty="0"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of</a:t>
                </a:r>
                <a:r>
                  <a:rPr lang="en-US" sz="1800" dirty="0">
                    <a:solidFill>
                      <a:srgbClr val="FF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x</m:t>
                    </m:r>
                  </m:oMath>
                </a14:m>
                <a:endParaRPr lang="en-US" sz="1800" dirty="0">
                  <a:solidFill>
                    <a:srgbClr val="FF0000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90600"/>
                <a:ext cx="8258175" cy="5486400"/>
              </a:xfrm>
              <a:prstGeom prst="rect">
                <a:avLst/>
              </a:prstGeom>
              <a:blipFill>
                <a:blip r:embed="rId3"/>
                <a:stretch>
                  <a:fillRect t="-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00" y="3215217"/>
            <a:ext cx="3036399" cy="411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779332"/>
            <a:ext cx="6223000" cy="2749202"/>
          </a:xfrm>
          <a:prstGeom prst="rect">
            <a:avLst/>
          </a:prstGeom>
        </p:spPr>
      </p:pic>
      <p:sp>
        <p:nvSpPr>
          <p:cNvPr id="8" name="TextBox 17411">
            <a:extLst>
              <a:ext uri="{FF2B5EF4-FFF2-40B4-BE49-F238E27FC236}">
                <a16:creationId xmlns:a16="http://schemas.microsoft.com/office/drawing/2014/main" id="{5D2B19BF-E599-4D8E-AADA-B1F9BE5EC80D}"/>
              </a:ext>
            </a:extLst>
          </p:cNvPr>
          <p:cNvSpPr txBox="1"/>
          <p:nvPr/>
        </p:nvSpPr>
        <p:spPr>
          <a:xfrm>
            <a:off x="243358" y="6506031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A Introduction to Statistical Learning with Application in R, Trever Hastie and Rob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Tibshirani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94593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Nearest Neighbor Classification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28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685800"/>
                <a:ext cx="8258175" cy="23400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Assume the number of categories is K</a:t>
                </a: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We can define the classification loss function with a                matrix L</a:t>
                </a: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 has </a:t>
                </a:r>
                <a:r>
                  <a:rPr lang="en-US" sz="1800" dirty="0"/>
                  <a:t>zero elements on its diagonal and is nonnegative elsewhere</a:t>
                </a: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/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/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/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/>
                  <a:t>The expected prediction error can be calculated by:</a:t>
                </a: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/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/>
                  <a:t>By conditioning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</a:rPr>
                      <m:t>X</m:t>
                    </m:r>
                    <m:r>
                      <a:rPr lang="en-US" sz="1800" b="0" i="1" smtClean="0">
                        <a:latin typeface="Cambria Math" charset="0"/>
                      </a:rPr>
                      <m:t>, </m:t>
                    </m:r>
                  </m:oMath>
                </a14:m>
                <a:endParaRPr lang="en-US" sz="1800" dirty="0"/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/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85800"/>
                <a:ext cx="8258175" cy="2340090"/>
              </a:xfrm>
              <a:prstGeom prst="rect">
                <a:avLst/>
              </a:prstGeom>
              <a:blipFill rotWithShape="0">
                <a:blip r:embed="rId3"/>
                <a:stretch>
                  <a:fillRect b="-1193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57200" y="4802374"/>
            <a:ext cx="8258175" cy="211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73038" indent="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726" y="1371600"/>
            <a:ext cx="838200" cy="25043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588691" y="2602947"/>
            <a:ext cx="6577476" cy="845883"/>
            <a:chOff x="1161497" y="2602947"/>
            <a:chExt cx="4086858" cy="84588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497" y="2602947"/>
              <a:ext cx="1631781" cy="84588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247978" y="2702724"/>
                  <a:ext cx="200037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00CC"/>
                      </a:solidFill>
                    </a:rPr>
                    <a:t>The amount of loss when actual label is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CC"/>
                          </a:solidFill>
                          <a:latin typeface="Cambria Math" charset="0"/>
                        </a:rPr>
                        <m:t>𝑘</m:t>
                      </m:r>
                    </m:oMath>
                  </a14:m>
                  <a:r>
                    <a:rPr lang="en-US" dirty="0">
                      <a:solidFill>
                        <a:srgbClr val="0000CC"/>
                      </a:solidFill>
                    </a:rPr>
                    <a:t> and we classify it as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CC"/>
                          </a:solidFill>
                          <a:latin typeface="Cambria Math" charset="0"/>
                        </a:rPr>
                        <m:t>𝑙</m:t>
                      </m:r>
                    </m:oMath>
                  </a14:m>
                  <a:endParaRPr lang="en-US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7978" y="2702724"/>
                  <a:ext cx="2000377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1575" t="-3846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2557462" y="4432431"/>
            <a:ext cx="4029075" cy="534378"/>
            <a:chOff x="2990850" y="4622727"/>
            <a:chExt cx="4476750" cy="7239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0850" y="4622727"/>
              <a:ext cx="2171700" cy="7239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800" y="4787827"/>
              <a:ext cx="1828800" cy="393700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5422934"/>
            <a:ext cx="5143500" cy="78827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CBCAF9-7F79-C944-A48B-42263AA15805}"/>
              </a:ext>
            </a:extLst>
          </p:cNvPr>
          <p:cNvCxnSpPr>
            <a:cxnSpLocks/>
          </p:cNvCxnSpPr>
          <p:nvPr/>
        </p:nvCxnSpPr>
        <p:spPr>
          <a:xfrm>
            <a:off x="4344286" y="3078886"/>
            <a:ext cx="437264" cy="0"/>
          </a:xfrm>
          <a:prstGeom prst="straightConnector1">
            <a:avLst/>
          </a:prstGeom>
          <a:ln>
            <a:solidFill>
              <a:srgbClr val="0000CC"/>
            </a:solidFill>
            <a:tailEnd type="triangle"/>
          </a:ln>
          <a:effectLst>
            <a:outerShdw blurRad="40000" dist="20000" dir="5400000" rotWithShape="0">
              <a:srgbClr val="0000CC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7411">
            <a:extLst>
              <a:ext uri="{FF2B5EF4-FFF2-40B4-BE49-F238E27FC236}">
                <a16:creationId xmlns:a16="http://schemas.microsoft.com/office/drawing/2014/main" id="{5D2B19BF-E599-4D8E-AADA-B1F9BE5EC80D}"/>
              </a:ext>
            </a:extLst>
          </p:cNvPr>
          <p:cNvSpPr txBox="1"/>
          <p:nvPr/>
        </p:nvSpPr>
        <p:spPr>
          <a:xfrm>
            <a:off x="243358" y="6506031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A Introduction to Statistical Learning with Application in R, Trever Hastie and Rob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Tibshirani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62569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Nearest Neighbor Classification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29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1143000"/>
            <a:ext cx="8258175" cy="533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/>
              <a:t>It suffices to minimize the expected probability of error pointwise: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/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/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/>
              <a:t>With 0-1 loss, it simplifies to: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/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/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/>
              <a:t>Which is equivalent to: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/>
          </a:p>
          <a:p>
            <a:pPr marL="173038" indent="0">
              <a:spcBef>
                <a:spcPts val="800"/>
              </a:spcBef>
              <a:spcAft>
                <a:spcPts val="100"/>
              </a:spcAft>
              <a:defRPr/>
            </a:pPr>
            <a:endParaRPr lang="en-US" sz="1800" dirty="0"/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/>
              <a:t>This is called </a:t>
            </a:r>
            <a:r>
              <a:rPr lang="en-US" sz="1800" dirty="0">
                <a:solidFill>
                  <a:srgbClr val="0070C0"/>
                </a:solidFill>
              </a:rPr>
              <a:t>Bayes Classifier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It classifies the instance to the most probable class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Since we don</a:t>
            </a:r>
            <a:r>
              <a:rPr lang="mr-IN" sz="1800" dirty="0"/>
              <a:t>’</a:t>
            </a:r>
            <a:r>
              <a:rPr lang="en-US" sz="1800" dirty="0"/>
              <a:t>t know exact distribution, we approximate it with the majority vote in the neighborhood (empirical distribution)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4802374"/>
            <a:ext cx="8258175" cy="211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73038" indent="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592" y="1540556"/>
            <a:ext cx="4648200" cy="8035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592" y="2851083"/>
            <a:ext cx="3750365" cy="5625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017" y="4012807"/>
            <a:ext cx="3651112" cy="647598"/>
          </a:xfrm>
          <a:prstGeom prst="rect">
            <a:avLst/>
          </a:prstGeom>
        </p:spPr>
      </p:pic>
      <p:sp>
        <p:nvSpPr>
          <p:cNvPr id="9" name="TextBox 17411">
            <a:extLst>
              <a:ext uri="{FF2B5EF4-FFF2-40B4-BE49-F238E27FC236}">
                <a16:creationId xmlns:a16="http://schemas.microsoft.com/office/drawing/2014/main" id="{5D2B19BF-E599-4D8E-AADA-B1F9BE5EC80D}"/>
              </a:ext>
            </a:extLst>
          </p:cNvPr>
          <p:cNvSpPr txBox="1"/>
          <p:nvPr/>
        </p:nvSpPr>
        <p:spPr>
          <a:xfrm>
            <a:off x="243358" y="6506031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A Introduction to Statistical Learning with Application in R, Trever Hastie and Rob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Tibshirani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2819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Course Syllabus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838200"/>
            <a:ext cx="8458200" cy="4247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Nearest Neighbor Classification and Regression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Curse of Dimensionality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Decision-tree based models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Ensembles (</a:t>
            </a:r>
            <a:r>
              <a:rPr lang="en-US" sz="1800" dirty="0">
                <a:latin typeface="+mn-lt"/>
                <a:ea typeface="+mn-ea"/>
              </a:rPr>
              <a:t>Bagging, Boosting)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Random Forest, Gradient Boosting, </a:t>
            </a:r>
            <a:r>
              <a:rPr lang="en-US" sz="1800" dirty="0" err="1">
                <a:latin typeface="+mn-lt"/>
                <a:ea typeface="+mn-ea"/>
              </a:rPr>
              <a:t>Adaboost</a:t>
            </a:r>
            <a:r>
              <a:rPr lang="en-US" sz="1800" dirty="0">
                <a:latin typeface="+mn-lt"/>
                <a:ea typeface="+mn-ea"/>
              </a:rPr>
              <a:t>, </a:t>
            </a:r>
            <a:r>
              <a:rPr lang="en-US" sz="1800" dirty="0" err="1">
                <a:latin typeface="+mn-lt"/>
                <a:ea typeface="+mn-ea"/>
              </a:rPr>
              <a:t>LightGBM</a:t>
            </a:r>
            <a:endParaRPr lang="en-US" sz="1800" dirty="0">
              <a:latin typeface="+mn-lt"/>
              <a:ea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Linear Models ( Regression, Classification)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Linear Regression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Linear Classification (Logistic Regression)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Learning (Perceptron, Gradient Descent)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Regularization, Lasso, Ridge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Support Vector Machines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Unsupervised learning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 Dimensionality Reduction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 Clustering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Some introduction of ML application in statistical quantitative finance </a:t>
            </a:r>
          </a:p>
          <a:p>
            <a:pPr marL="125730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Random Matrix theory application in Covariance denoising</a:t>
            </a:r>
          </a:p>
          <a:p>
            <a:pPr marL="125730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Hidden Markov Models and application in financial regime detection</a:t>
            </a:r>
          </a:p>
          <a:p>
            <a:pPr marL="125730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Gaussian Mixture models</a:t>
            </a:r>
          </a:p>
          <a:p>
            <a:pPr marL="125730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State Space models ( Kalman filtering) and how it is used in pairs trading type of strategies</a:t>
            </a:r>
          </a:p>
          <a:p>
            <a:pPr marL="173038" indent="0"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200" dirty="0">
              <a:solidFill>
                <a:srgbClr val="00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72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Nearest Neighbors: how to choose k?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30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990600"/>
                <a:ext cx="8243887" cy="1752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k nearest neighbor has a very important parameter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𝑘</m:t>
                    </m:r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Small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𝑘</m:t>
                    </m:r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/>
                  <a:t>Good at capturing fine-grained patterns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/>
                  <a:t>May </a:t>
                </a:r>
                <a:r>
                  <a:rPr lang="en-US" sz="1800" b="1" dirty="0" err="1">
                    <a:solidFill>
                      <a:srgbClr val="0000CC"/>
                    </a:solidFill>
                  </a:rPr>
                  <a:t>overfit</a:t>
                </a:r>
                <a:r>
                  <a:rPr lang="en-US" sz="1800" dirty="0"/>
                  <a:t>. Capture the random idiosyncrasies in the training data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90600"/>
                <a:ext cx="8243887" cy="1752600"/>
              </a:xfrm>
              <a:prstGeom prst="rect">
                <a:avLst/>
              </a:prstGeom>
              <a:blipFill>
                <a:blip r:embed="rId3"/>
                <a:stretch>
                  <a:fillRect t="-2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4DD610-DA08-400B-6035-63844BFF5D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674443"/>
            <a:ext cx="5448492" cy="36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97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EEB3A-FBBF-888C-A03A-DDA0F4AA1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>
            <a:extLst>
              <a:ext uri="{FF2B5EF4-FFF2-40B4-BE49-F238E27FC236}">
                <a16:creationId xmlns:a16="http://schemas.microsoft.com/office/drawing/2014/main" id="{94F378EF-20A6-47C9-3FB6-B56D6642E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Nearest Neighbors: how to choose k?</a:t>
            </a:r>
            <a:endParaRPr lang="en-US" altLang="en-US" sz="2200" dirty="0"/>
          </a:p>
        </p:txBody>
      </p:sp>
      <p:sp>
        <p:nvSpPr>
          <p:cNvPr id="17417" name="Slide Number Placeholder 2">
            <a:extLst>
              <a:ext uri="{FF2B5EF4-FFF2-40B4-BE49-F238E27FC236}">
                <a16:creationId xmlns:a16="http://schemas.microsoft.com/office/drawing/2014/main" id="{9C6802B9-93CD-E508-18DA-8AED539CD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31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87C6D0-B667-D0AE-585C-36C03DB214CB}"/>
                  </a:ext>
                </a:extLst>
              </p:cNvPr>
              <p:cNvSpPr/>
              <p:nvPr/>
            </p:nvSpPr>
            <p:spPr>
              <a:xfrm>
                <a:off x="457200" y="990600"/>
                <a:ext cx="8258175" cy="1600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k nearest neighbor has a very important parameter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𝑘</m:t>
                    </m:r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/>
                  <a:t>Large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sz="1800" b="0" dirty="0"/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/>
                  <a:t>Makes stable predictions by averaging over lots of examples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/>
                  <a:t>May </a:t>
                </a:r>
                <a:r>
                  <a:rPr lang="en-US" sz="1800" b="1" dirty="0" err="1">
                    <a:solidFill>
                      <a:srgbClr val="0000CC"/>
                    </a:solidFill>
                  </a:rPr>
                  <a:t>underfit</a:t>
                </a:r>
                <a:r>
                  <a:rPr lang="en-US" sz="1800" b="1" dirty="0"/>
                  <a:t>. </a:t>
                </a:r>
                <a:r>
                  <a:rPr lang="en-US" sz="1800" dirty="0"/>
                  <a:t>It fails to capture important patterns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87C6D0-B667-D0AE-585C-36C03DB21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90600"/>
                <a:ext cx="8258175" cy="1600200"/>
              </a:xfrm>
              <a:prstGeom prst="rect">
                <a:avLst/>
              </a:prstGeom>
              <a:blipFill>
                <a:blip r:embed="rId3"/>
                <a:stretch>
                  <a:fillRect t="-2362" b="-15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9FBE1F61-A90E-2C16-A4BB-CC62DCF14F0F}"/>
              </a:ext>
            </a:extLst>
          </p:cNvPr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46B956-1C0A-AD7D-874F-6AA39F819B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679081"/>
            <a:ext cx="4648200" cy="364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9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D3B4F-39AD-5A8A-2268-6D1077BD1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>
            <a:extLst>
              <a:ext uri="{FF2B5EF4-FFF2-40B4-BE49-F238E27FC236}">
                <a16:creationId xmlns:a16="http://schemas.microsoft.com/office/drawing/2014/main" id="{36CD875E-9B5A-B822-DA87-0A37D9BE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Nearest Neighbors: how to choose k?</a:t>
            </a:r>
            <a:endParaRPr lang="en-US" altLang="en-US" sz="2200" dirty="0"/>
          </a:p>
        </p:txBody>
      </p:sp>
      <p:sp>
        <p:nvSpPr>
          <p:cNvPr id="17417" name="Slide Number Placeholder 2">
            <a:extLst>
              <a:ext uri="{FF2B5EF4-FFF2-40B4-BE49-F238E27FC236}">
                <a16:creationId xmlns:a16="http://schemas.microsoft.com/office/drawing/2014/main" id="{DE9151AC-CEC0-8FE4-2269-43CD7412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32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B30480B-E96F-C3E7-A8C8-056014AD47A2}"/>
                  </a:ext>
                </a:extLst>
              </p:cNvPr>
              <p:cNvSpPr/>
              <p:nvPr/>
            </p:nvSpPr>
            <p:spPr>
              <a:xfrm>
                <a:off x="457200" y="990600"/>
                <a:ext cx="8258175" cy="5486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k nearest neighbor has a very important parameter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𝑘</m:t>
                    </m:r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Small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𝑘</m:t>
                    </m:r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/>
                  <a:t>Good at capturing fine-grained patterns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/>
                  <a:t>May </a:t>
                </a:r>
                <a:r>
                  <a:rPr lang="en-US" sz="1800" b="1" dirty="0" err="1">
                    <a:solidFill>
                      <a:srgbClr val="0000CC"/>
                    </a:solidFill>
                  </a:rPr>
                  <a:t>overfit</a:t>
                </a:r>
                <a:r>
                  <a:rPr lang="en-US" sz="1800" dirty="0"/>
                  <a:t>. Capture the random idiosyncrasies in the training data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/>
                  <a:t>Large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sz="1800" b="0" dirty="0"/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/>
                  <a:t>Makes stable predictions by averaging over lots of examples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/>
                  <a:t>May </a:t>
                </a:r>
                <a:r>
                  <a:rPr lang="en-US" sz="1800" b="1" dirty="0" err="1">
                    <a:solidFill>
                      <a:srgbClr val="0000CC"/>
                    </a:solidFill>
                  </a:rPr>
                  <a:t>underfit</a:t>
                </a:r>
                <a:r>
                  <a:rPr lang="en-US" sz="1800" b="1" dirty="0"/>
                  <a:t>. </a:t>
                </a:r>
                <a:r>
                  <a:rPr lang="en-US" sz="1800" dirty="0"/>
                  <a:t>It fails to capture important patterns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/>
                  <a:t>Rule of thumb: For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1800" dirty="0"/>
                  <a:t> training points, pick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</a:rPr>
                      <m:t>k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B30480B-E96F-C3E7-A8C8-056014AD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90600"/>
                <a:ext cx="8258175" cy="5486400"/>
              </a:xfrm>
              <a:prstGeom prst="rect">
                <a:avLst/>
              </a:prstGeom>
              <a:blipFill>
                <a:blip r:embed="rId3"/>
                <a:stretch>
                  <a:fillRect t="-6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CE9E3064-C62B-7FCA-583C-AFF2EE868C9D}"/>
              </a:ext>
            </a:extLst>
          </p:cNvPr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3D4262-2D38-394C-C44A-6DC36EB75F8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191000"/>
            <a:ext cx="1447800" cy="38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35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k Nearest Neighbor in Practice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33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300969" y="1167830"/>
            <a:ext cx="8542062" cy="4876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 practice, we use an odd k. Why?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To break ties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Preprocessing : feature normalization is very important 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You might end up with very poor model if you don’t normalize the data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Variants: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 can weight the neighbor’s label by their distance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Kernel methods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How to choose k?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Use a </a:t>
            </a:r>
            <a:r>
              <a:rPr lang="en-US" sz="18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held-out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set or </a:t>
            </a:r>
            <a:r>
              <a:rPr lang="en-US" sz="18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cross validation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585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Evaluating a prediction function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34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797718"/>
                <a:ext cx="8458200" cy="57411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How do we evaluate performance of a machine learning model?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 </a:t>
                </a: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loss function 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scores how far off a prediction is from desired target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b="1" i="1" dirty="0">
                    <a:solidFill>
                      <a:srgbClr val="000000"/>
                    </a:solidFill>
                    <a:latin typeface="+mn-lt"/>
                    <a:ea typeface="Bernard MT Condensed" charset="0"/>
                    <a:cs typeface="Bernard MT Condensed" charset="0"/>
                  </a:rPr>
                  <a:t>L(prediction, target)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returns a non-negative value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 good learning model has a small loss, or equivalently minor error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Some examples of loss function: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Regression: squared error loss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=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𝑝𝑟𝑒𝑑𝑖𝑐𝑡𝑖𝑜𝑛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𝑡𝑎𝑟𝑔𝑒𝑡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Classification: 0/1 loss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97718"/>
                <a:ext cx="8458200" cy="5741194"/>
              </a:xfrm>
              <a:prstGeom prst="rect">
                <a:avLst/>
              </a:prstGeom>
              <a:blipFill>
                <a:blip r:embed="rId3"/>
                <a:stretch>
                  <a:fillRect t="-4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Foundations of Machine learning</a:t>
            </a:r>
            <a:r>
              <a:rPr lang="en-US" sz="800">
                <a:solidFill>
                  <a:schemeClr val="bg2">
                    <a:lumMod val="10000"/>
                  </a:schemeClr>
                </a:solidFill>
              </a:rPr>
              <a:t>, Bloomberg ML EDU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48469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Evaluating a prediction function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35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797718"/>
                <a:ext cx="8458200" cy="57411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How do we evaluate performance of a machine learning model?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 </a:t>
                </a: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loss function 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scores how far off a prediction is from desired target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b="1" i="1" dirty="0">
                    <a:solidFill>
                      <a:srgbClr val="000000"/>
                    </a:solidFill>
                    <a:latin typeface="+mn-lt"/>
                    <a:ea typeface="Bernard MT Condensed" charset="0"/>
                    <a:cs typeface="Bernard MT Condensed" charset="0"/>
                  </a:rPr>
                  <a:t>L(prediction, target)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returns a non-negative value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 good learning model has a small loss, or equivalently minor error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Some examples of loss function: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Regression: squared error loss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=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𝑝𝑟𝑒𝑑𝑖𝑐𝑡𝑖𝑜𝑛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𝑡𝑎𝑟𝑔𝑒𝑡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Classification: 0/1 loss 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 model is given to us and has a 1% error rate. We are okay with error rate under 2%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Should we accept this model?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No. a good model must perform well on some data it </a:t>
                </a:r>
                <a:r>
                  <a:rPr lang="en-US" sz="1800" dirty="0" err="1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hasn</a:t>
                </a:r>
                <a:r>
                  <a:rPr lang="mr-IN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’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 seen before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Do not test a person with problems they have seen before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97718"/>
                <a:ext cx="8458200" cy="5741194"/>
              </a:xfrm>
              <a:prstGeom prst="rect">
                <a:avLst/>
              </a:prstGeom>
              <a:blipFill>
                <a:blip r:embed="rId3"/>
                <a:stretch>
                  <a:fillRect t="-4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Foundations of Machine learning</a:t>
            </a:r>
            <a:r>
              <a:rPr lang="en-US" sz="800">
                <a:solidFill>
                  <a:schemeClr val="bg2">
                    <a:lumMod val="10000"/>
                  </a:schemeClr>
                </a:solidFill>
              </a:rPr>
              <a:t>, Bloomberg ML EDU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15093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Test set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36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797718"/>
            <a:ext cx="8458200" cy="5741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en-US" sz="18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test set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is labeled data that is independent of training data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Split data randomly into 80% training and 20% test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Training set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is only used for training the model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Test set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is used for assessing its performance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Sklearn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library has a lot of functionality for train/test splitting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Train/Test size trade-off: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larger test set give more accurate assessment of performance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larger training set helps the algorithm to learn better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large part of real-world machine learning is ensuring that 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Test performance is a good representative of deployment performance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Ideally,  train and test data should have a similar distribution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How about splitting the train/test sets randomly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Usually, it is a good approach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How about financial time series? Does it work for time series?</a:t>
            </a:r>
          </a:p>
        </p:txBody>
      </p:sp>
      <p:sp>
        <p:nvSpPr>
          <p:cNvPr id="7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Foundations of Machine learning</a:t>
            </a:r>
            <a:r>
              <a:rPr lang="en-US" sz="800">
                <a:solidFill>
                  <a:schemeClr val="bg2">
                    <a:lumMod val="10000"/>
                  </a:schemeClr>
                </a:solidFill>
              </a:rPr>
              <a:t>, Bloomberg ML EDU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77600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Model performance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37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797718"/>
            <a:ext cx="8458200" cy="5741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How should I evaluate your project (trained model)?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Split data into </a:t>
            </a:r>
            <a:r>
              <a:rPr lang="en-US" sz="18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train/test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Give the training data to you, and let you come up with a  prediction model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 apply your prediction model on test data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 should split the data in a way that the test performance is a good estimate of deployment performance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Foundations of Machine learning</a:t>
            </a:r>
            <a:r>
              <a:rPr lang="en-US" sz="800">
                <a:solidFill>
                  <a:schemeClr val="bg2">
                    <a:lumMod val="10000"/>
                  </a:schemeClr>
                </a:solidFill>
              </a:rPr>
              <a:t>, Bloomberg ML EDU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32637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Model performance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38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797718"/>
            <a:ext cx="8458200" cy="5741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How should I evaluate your project (trained model)?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Split data into </a:t>
            </a:r>
            <a:r>
              <a:rPr lang="en-US" sz="18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train/test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Give the training data to you, and let you come up with a  prediction model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 apply your prediction model on test data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 should split the data in a way that the test performance is a good estimate of deployment performance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As a student you want to try many different fancy ML models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Each of which gives you a prediction function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You still need to make sure your model does well in real life (or my test set)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You need a test set to evaluate your prediction function</a:t>
            </a:r>
          </a:p>
          <a:p>
            <a:pPr marL="1716088" lvl="3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Split the data that is given to you into </a:t>
            </a:r>
            <a:r>
              <a:rPr lang="en-US" sz="18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train/validation sets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Validation set is like a test set, but it is used to choose the best among many prediction functions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Original test set is used to evaluate the final chosen prediction function</a:t>
            </a:r>
          </a:p>
          <a:p>
            <a:pPr marL="1716088" lvl="3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Foundations of Machine learning</a:t>
            </a:r>
            <a:r>
              <a:rPr lang="en-US" sz="800">
                <a:solidFill>
                  <a:schemeClr val="bg2">
                    <a:lumMod val="10000"/>
                  </a:schemeClr>
                </a:solidFill>
              </a:rPr>
              <a:t>, Bloomberg ML EDU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9892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Polynomial curve fitting example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39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685800"/>
                <a:ext cx="8458200" cy="57411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Polynomial curve fitting is a simple example of linear regression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Basically, some data is given to us and we are asked to find its best polynomial fit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 learning algorithm finds the best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w</m:t>
                        </m:r>
                      </m:e>
                      <m:sub>
                        <m: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w</m:t>
                        </m:r>
                      </m:e>
                      <m:sub>
                        <m: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,…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that fits the data the best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But we don</a:t>
                </a:r>
                <a:r>
                  <a:rPr lang="mr-IN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’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 know the degree of the polynomial in advance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We need to let the data decide about it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But, if the goal is minimizing training error, then the degree polynomial is selected to be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𝑛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−1 </m:t>
                    </m:r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M</m:t>
                    </m:r>
                  </m:oMath>
                </a14:m>
                <a:r>
                  <a:rPr lang="en-US" sz="1800" i="1" dirty="0">
                    <a:solidFill>
                      <a:srgbClr val="000000"/>
                    </a:solidFill>
                    <a:latin typeface="Cambria Math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is a </a:t>
                </a: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hyper parameter 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Almost every ML algorithm has at least one hyper parameter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Loss function, model complexity, regularization type, learning rate, </a:t>
                </a:r>
                <a:r>
                  <a:rPr lang="mr-IN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…</a:t>
                </a: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The </a:t>
                </a: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hyper parameters </a:t>
                </a: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are optimized using the validation set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You should train many models with different hyper parameters, and select the one that performs the best on validation data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85800"/>
                <a:ext cx="8458200" cy="5741194"/>
              </a:xfrm>
              <a:prstGeom prst="rect">
                <a:avLst/>
              </a:prstGeom>
              <a:blipFill>
                <a:blip r:embed="rId3"/>
                <a:stretch>
                  <a:fillRect t="-664" b="-37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Foundations of Machine learning</a:t>
            </a:r>
            <a:r>
              <a:rPr lang="en-US" sz="800">
                <a:solidFill>
                  <a:schemeClr val="bg2">
                    <a:lumMod val="10000"/>
                  </a:schemeClr>
                </a:solidFill>
              </a:rPr>
              <a:t>, Bloomberg ML EDU 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70" y="1600200"/>
            <a:ext cx="3822700" cy="44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0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Machine Learning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6858000" y="64166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1070803"/>
            <a:ext cx="8458200" cy="4247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latin typeface="+mn-lt"/>
                <a:ea typeface="+mn-ea"/>
              </a:rPr>
              <a:t>For many problems, it’s difficult to program the correct behavior by hand</a:t>
            </a:r>
          </a:p>
          <a:p>
            <a:pPr marL="1258888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latin typeface="+mn-lt"/>
                <a:ea typeface="+mn-ea"/>
              </a:rPr>
              <a:t>Recognizing people and objects</a:t>
            </a:r>
          </a:p>
          <a:p>
            <a:pPr marL="1258888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latin typeface="+mn-lt"/>
                <a:ea typeface="+mn-ea"/>
              </a:rPr>
              <a:t>Understanding human speech</a:t>
            </a:r>
          </a:p>
          <a:p>
            <a:pPr marL="1258888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latin typeface="+mn-lt"/>
                <a:ea typeface="+mn-ea"/>
              </a:rPr>
              <a:t>Learning to play chess, poker, …</a:t>
            </a:r>
            <a:endParaRPr lang="en-US" sz="1800" dirty="0">
              <a:latin typeface="+mn-lt"/>
              <a:ea typeface="+mn-ea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latin typeface="+mn-lt"/>
                <a:ea typeface="+mn-ea"/>
              </a:rPr>
              <a:t>Machine learning approach: program an algorithm to automatically learn from data, or from experience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latin typeface="+mn-lt"/>
                <a:ea typeface="+mn-ea"/>
              </a:rPr>
              <a:t>Some reasons you might want to use a learning algorithm:</a:t>
            </a:r>
          </a:p>
          <a:p>
            <a:pPr marL="1258888" lvl="2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+mn-lt"/>
                <a:ea typeface="+mn-ea"/>
              </a:rPr>
              <a:t>Hard to code up a solution by hand ( vision, speech, learning)</a:t>
            </a:r>
          </a:p>
          <a:p>
            <a:pPr marL="1258888" lvl="2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+mn-lt"/>
                <a:ea typeface="+mn-ea"/>
              </a:rPr>
              <a:t>The environment might change, and the system should be able to adapt to new environments (spam detection)</a:t>
            </a:r>
          </a:p>
          <a:p>
            <a:pPr marL="1258888" lvl="2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+mn-lt"/>
                <a:ea typeface="+mn-ea"/>
              </a:rPr>
              <a:t>Typically, we are looking for a system to perform better than the human programmers</a:t>
            </a:r>
            <a:endParaRPr lang="en-US" sz="1800" dirty="0">
              <a:solidFill>
                <a:srgbClr val="00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lvl="1"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endParaRPr lang="en-US" altLang="en-US" sz="1800" b="1" dirty="0">
              <a:latin typeface="+mn-lt"/>
            </a:endParaRPr>
          </a:p>
          <a:p>
            <a:pPr marL="173038" indent="0"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800" b="1" dirty="0">
              <a:latin typeface="+mn-lt"/>
            </a:endParaRPr>
          </a:p>
          <a:p>
            <a:pPr marL="173038" indent="0"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800" dirty="0">
              <a:solidFill>
                <a:srgbClr val="00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3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Polynomial curve fitting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13" name="Rectangle 12"/>
          <p:cNvSpPr/>
          <p:nvPr/>
        </p:nvSpPr>
        <p:spPr>
          <a:xfrm>
            <a:off x="533400" y="926508"/>
            <a:ext cx="8258175" cy="5321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90584D-23AA-46FB-BA7D-DF9B90407D32}"/>
              </a:ext>
            </a:extLst>
          </p:cNvPr>
          <p:cNvSpPr/>
          <p:nvPr/>
        </p:nvSpPr>
        <p:spPr>
          <a:xfrm>
            <a:off x="609600" y="854074"/>
            <a:ext cx="8258175" cy="547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3" y="683860"/>
            <a:ext cx="3367314" cy="2862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466689"/>
            <a:ext cx="3723438" cy="28214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36260"/>
            <a:ext cx="3279877" cy="27845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00" y="707571"/>
            <a:ext cx="3360057" cy="2861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428782"/>
            <a:ext cx="4604306" cy="2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0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 err="1"/>
              <a:t>Underfitting</a:t>
            </a:r>
            <a:r>
              <a:rPr lang="en-US" altLang="en-US" sz="2200" b="1" dirty="0"/>
              <a:t>/Overfitting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3" name="Rectangle 12"/>
          <p:cNvSpPr/>
          <p:nvPr/>
        </p:nvSpPr>
        <p:spPr>
          <a:xfrm>
            <a:off x="533400" y="926508"/>
            <a:ext cx="8258175" cy="5321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90584D-23AA-46FB-BA7D-DF9B90407D32}"/>
              </a:ext>
            </a:extLst>
          </p:cNvPr>
          <p:cNvSpPr/>
          <p:nvPr/>
        </p:nvSpPr>
        <p:spPr>
          <a:xfrm>
            <a:off x="257175" y="885039"/>
            <a:ext cx="8534400" cy="547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Model is too simple, and does not fit the data well ( </a:t>
            </a:r>
            <a:r>
              <a:rPr lang="en-US" sz="1800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Underfitting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Model is too complex, it fits the data perfectly, but does not generalize well (Overfitting)</a:t>
            </a: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b="1" dirty="0"/>
          </a:p>
          <a:p>
            <a:pPr marL="173038" indent="0">
              <a:lnSpc>
                <a:spcPts val="1500"/>
              </a:lnSpc>
              <a:spcBef>
                <a:spcPts val="800"/>
              </a:spcBef>
              <a:spcAft>
                <a:spcPts val="100"/>
              </a:spcAft>
              <a:defRPr/>
            </a:pPr>
            <a:endParaRPr lang="en-US" altLang="en-US" sz="1400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143000"/>
            <a:ext cx="3403600" cy="2450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40" y="4049178"/>
            <a:ext cx="3403600" cy="243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99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Hyper Parameter Optimization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42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797718"/>
                <a:ext cx="8458200" cy="57411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𝑘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is a hyper parameter and we cannot fit it as part of the learning algorithm 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Use validation set to find the hyper parameter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The test set is used only at the very end, to measure the generalization</a:t>
                </a:r>
              </a:p>
              <a:p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performance of </a:t>
                </a:r>
                <a:r>
                  <a:rPr lang="en-US" sz="1800" dirty="0"/>
                  <a:t>the final configuration</a:t>
                </a: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97718"/>
                <a:ext cx="8458200" cy="5741194"/>
              </a:xfrm>
              <a:prstGeom prst="rect">
                <a:avLst/>
              </a:prstGeom>
              <a:blipFill>
                <a:blip r:embed="rId3"/>
                <a:stretch>
                  <a:fillRect l="-601" t="-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55885"/>
            <a:ext cx="6172200" cy="3561663"/>
          </a:xfrm>
          <a:prstGeom prst="rect">
            <a:avLst/>
          </a:prstGeom>
        </p:spPr>
      </p:pic>
      <p:sp>
        <p:nvSpPr>
          <p:cNvPr id="6" name="TextBox 17411">
            <a:extLst>
              <a:ext uri="{FF2B5EF4-FFF2-40B4-BE49-F238E27FC236}">
                <a16:creationId xmlns:a16="http://schemas.microsoft.com/office/drawing/2014/main" id="{6BFBE3F8-B546-4BE7-9BD8-77A486FFA6BB}"/>
              </a:ext>
            </a:extLst>
          </p:cNvPr>
          <p:cNvSpPr txBox="1"/>
          <p:nvPr/>
        </p:nvSpPr>
        <p:spPr>
          <a:xfrm>
            <a:off x="304800" y="6308953"/>
            <a:ext cx="830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Slide credit: R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grosse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4133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k-Fold cross validation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43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797718"/>
            <a:ext cx="8458200" cy="2783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Assume the test set is too small for good performance estimate.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 this case, we use </a:t>
            </a:r>
            <a:r>
              <a:rPr lang="en-US" sz="18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k-fold cross validation</a:t>
            </a:r>
          </a:p>
        </p:txBody>
      </p:sp>
      <p:sp>
        <p:nvSpPr>
          <p:cNvPr id="10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Foundations of Machine learning, Bloomberg ML EDU</a:t>
            </a:r>
          </a:p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Provost and Fawcett, Data science for business, figure 5-9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31251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k-Fold cross validation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44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797718"/>
                <a:ext cx="8458200" cy="27836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Assume the test set is too small for good performance estimate.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 this case, we use </a:t>
                </a: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k-fold cross validation</a:t>
                </a:r>
              </a:p>
              <a:p>
                <a:pPr marL="1316038" lvl="2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Randomly partition training data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𝐷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into k folds of equal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97718"/>
                <a:ext cx="8458200" cy="2783682"/>
              </a:xfrm>
              <a:prstGeom prst="rect">
                <a:avLst/>
              </a:prstGeom>
              <a:blipFill rotWithShape="0">
                <a:blip r:embed="rId3"/>
                <a:stretch>
                  <a:fillRect t="-13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06590"/>
            <a:ext cx="2590800" cy="2368358"/>
          </a:xfrm>
          <a:prstGeom prst="rect">
            <a:avLst/>
          </a:prstGeom>
        </p:spPr>
      </p:pic>
      <p:sp>
        <p:nvSpPr>
          <p:cNvPr id="10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Foundations of Machine learning, Bloomberg ML EDU</a:t>
            </a:r>
          </a:p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Provost and Fawcett, Data science for business, figure 5-9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91033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k-Fold cross validation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45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797718"/>
                <a:ext cx="8458200" cy="27836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Assume the test set is too small for good performance estimate.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 this case, we use </a:t>
                </a: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k-fold cross validation</a:t>
                </a:r>
              </a:p>
              <a:p>
                <a:pPr marL="1316038" lvl="2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Randomly partition training data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𝐷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into k folds of equal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316038" lvl="2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𝑖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=1,…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:</m:t>
                    </m:r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73238" lvl="3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Train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𝐷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73238" lvl="3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performance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97718"/>
                <a:ext cx="8458200" cy="2783682"/>
              </a:xfrm>
              <a:prstGeom prst="rect">
                <a:avLst/>
              </a:prstGeom>
              <a:blipFill rotWithShape="0">
                <a:blip r:embed="rId3"/>
                <a:stretch>
                  <a:fillRect t="-13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06590"/>
            <a:ext cx="2590800" cy="2368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54"/>
          <a:stretch/>
        </p:blipFill>
        <p:spPr>
          <a:xfrm>
            <a:off x="4191000" y="3555231"/>
            <a:ext cx="1524000" cy="2898082"/>
          </a:xfrm>
          <a:prstGeom prst="rect">
            <a:avLst/>
          </a:prstGeom>
        </p:spPr>
      </p:pic>
      <p:sp>
        <p:nvSpPr>
          <p:cNvPr id="10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Foundations of Machine learning, Bloomberg ML EDU</a:t>
            </a:r>
          </a:p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Provost and Fawcett, Data science for business, figure 5-9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06400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k-Fold cross validation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46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797718"/>
                <a:ext cx="8458200" cy="27836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Assume the test set is too small for good performance estimate.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 this case, we use </a:t>
                </a: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k-fold cross validation</a:t>
                </a:r>
              </a:p>
              <a:p>
                <a:pPr marL="1316038" lvl="2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Randomly partition training data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𝐷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into k folds of equal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316038" lvl="2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𝑖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=1,…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:</m:t>
                    </m:r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73238" lvl="3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Train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𝐷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73238" lvl="3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performance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97718"/>
                <a:ext cx="8458200" cy="2783682"/>
              </a:xfrm>
              <a:prstGeom prst="rect">
                <a:avLst/>
              </a:prstGeom>
              <a:blipFill rotWithShape="0">
                <a:blip r:embed="rId3"/>
                <a:stretch>
                  <a:fillRect t="-13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06590"/>
            <a:ext cx="2590800" cy="2368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94"/>
          <a:stretch/>
        </p:blipFill>
        <p:spPr>
          <a:xfrm>
            <a:off x="4191000" y="3555231"/>
            <a:ext cx="2362200" cy="2898082"/>
          </a:xfrm>
          <a:prstGeom prst="rect">
            <a:avLst/>
          </a:prstGeom>
        </p:spPr>
      </p:pic>
      <p:sp>
        <p:nvSpPr>
          <p:cNvPr id="10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Foundations of Machine learning, Bloomberg ML EDU</a:t>
            </a:r>
          </a:p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Provost and Fawcett, Data science for business, figure 5-9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30197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k-Fold cross validation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47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797718"/>
                <a:ext cx="8458200" cy="27836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Assume the test set is too small for good performance estimate.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 this case, we use </a:t>
                </a: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k-fold cross validation</a:t>
                </a:r>
              </a:p>
              <a:p>
                <a:pPr marL="1316038" lvl="2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Randomly partition training data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𝐷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into k folds of equal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316038" lvl="2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𝑖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=1,…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:</m:t>
                    </m:r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73238" lvl="3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Train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𝐷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73238" lvl="3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performance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97718"/>
                <a:ext cx="8458200" cy="2783682"/>
              </a:xfrm>
              <a:prstGeom prst="rect">
                <a:avLst/>
              </a:prstGeom>
              <a:blipFill rotWithShape="0">
                <a:blip r:embed="rId3"/>
                <a:stretch>
                  <a:fillRect t="-13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06590"/>
            <a:ext cx="2590800" cy="2368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20"/>
          <a:stretch/>
        </p:blipFill>
        <p:spPr>
          <a:xfrm>
            <a:off x="4191000" y="3555231"/>
            <a:ext cx="3124200" cy="2898082"/>
          </a:xfrm>
          <a:prstGeom prst="rect">
            <a:avLst/>
          </a:prstGeom>
        </p:spPr>
      </p:pic>
      <p:sp>
        <p:nvSpPr>
          <p:cNvPr id="10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Foundations of Machine learning, Bloomberg ML EDU</a:t>
            </a:r>
          </a:p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Provost and Fawcett, Data science for business, figure 5-9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70367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k-Fold cross validation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48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797718"/>
                <a:ext cx="8458200" cy="27836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Assume the test set is too small for good performance estimate.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 this case, we use </a:t>
                </a: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k-fold cross validation</a:t>
                </a:r>
              </a:p>
              <a:p>
                <a:pPr marL="1316038" lvl="2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Randomly partition training data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𝐷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into k folds of equal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316038" lvl="2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𝑖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=1,…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:</m:t>
                    </m:r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73238" lvl="3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Train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𝐷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73238" lvl="3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performance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97718"/>
                <a:ext cx="8458200" cy="2783682"/>
              </a:xfrm>
              <a:prstGeom prst="rect">
                <a:avLst/>
              </a:prstGeom>
              <a:blipFill rotWithShape="0">
                <a:blip r:embed="rId3"/>
                <a:stretch>
                  <a:fillRect t="-13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06590"/>
            <a:ext cx="2590800" cy="2368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60"/>
          <a:stretch/>
        </p:blipFill>
        <p:spPr>
          <a:xfrm>
            <a:off x="4191000" y="3555231"/>
            <a:ext cx="3962400" cy="2898082"/>
          </a:xfrm>
          <a:prstGeom prst="rect">
            <a:avLst/>
          </a:prstGeom>
        </p:spPr>
      </p:pic>
      <p:sp>
        <p:nvSpPr>
          <p:cNvPr id="10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Foundations of Machine learning, Bloomberg ML EDU</a:t>
            </a:r>
          </a:p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Provost and Fawcett, Data science for business, figure 5-9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2341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k-Fold cross validation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49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797718"/>
                <a:ext cx="8458200" cy="27836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Assume the test set is too small for good performance estimate.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 this case, we use </a:t>
                </a: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k-fold cross validation</a:t>
                </a:r>
              </a:p>
              <a:p>
                <a:pPr marL="1316038" lvl="2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Randomly partition training data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𝐷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into k folds of equal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316038" lvl="2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𝑖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=1,…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:</m:t>
                    </m:r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73238" lvl="3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Train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𝐷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73238" lvl="3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performance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97718"/>
                <a:ext cx="8458200" cy="2783682"/>
              </a:xfrm>
              <a:prstGeom prst="rect">
                <a:avLst/>
              </a:prstGeom>
              <a:blipFill rotWithShape="0">
                <a:blip r:embed="rId3"/>
                <a:stretch>
                  <a:fillRect t="-13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06590"/>
            <a:ext cx="2590800" cy="2368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555231"/>
            <a:ext cx="4800600" cy="2898082"/>
          </a:xfrm>
          <a:prstGeom prst="rect">
            <a:avLst/>
          </a:prstGeom>
        </p:spPr>
      </p:pic>
      <p:sp>
        <p:nvSpPr>
          <p:cNvPr id="10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Foundations of Machine learning, Bloomberg ML EDU</a:t>
            </a:r>
          </a:p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Provost and Fawcett, Data science for business, figure 5-9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53567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F7FE01A-2166-B646-B01F-899FE1EA173A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itchFamily="34" charset="0"/>
                <a:ea typeface="MS PGothic" pitchFamily="34" charset="-128"/>
                <a:cs typeface="MS PGothic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itchFamily="34" charset="0"/>
                <a:ea typeface="MS PGothic" pitchFamily="34" charset="-128"/>
                <a:cs typeface="MS PGothic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itchFamily="34" charset="0"/>
                <a:ea typeface="MS PGothic" pitchFamily="34" charset="-128"/>
                <a:cs typeface="MS PGothic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itchFamily="34" charset="0"/>
                <a:ea typeface="MS PGothic" pitchFamily="34" charset="-128"/>
                <a:cs typeface="MS PGothic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en-US" sz="2200" b="1" dirty="0"/>
              <a:t>Machine Learning</a:t>
            </a:r>
            <a:endParaRPr lang="en-US" altLang="en-US" sz="2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804145-C70D-BA4D-A2CA-2A1EDAE5A37F}"/>
              </a:ext>
            </a:extLst>
          </p:cNvPr>
          <p:cNvGrpSpPr/>
          <p:nvPr/>
        </p:nvGrpSpPr>
        <p:grpSpPr>
          <a:xfrm>
            <a:off x="0" y="716280"/>
            <a:ext cx="9053170" cy="5354320"/>
            <a:chOff x="0" y="716280"/>
            <a:chExt cx="9053170" cy="5354320"/>
          </a:xfrm>
        </p:grpSpPr>
        <p:pic>
          <p:nvPicPr>
            <p:cNvPr id="11" name="Picture 1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73EDA4A7-EB5F-3447-95CB-DC9E6CE0A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71"/>
            <a:stretch/>
          </p:blipFill>
          <p:spPr>
            <a:xfrm>
              <a:off x="0" y="1981200"/>
              <a:ext cx="5410200" cy="4089400"/>
            </a:xfrm>
            <a:prstGeom prst="rect">
              <a:avLst/>
            </a:prstGeom>
          </p:spPr>
        </p:pic>
        <p:pic>
          <p:nvPicPr>
            <p:cNvPr id="8" name="Picture 7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751549F1-2B11-0E42-BDF8-C08561E65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0" y="716280"/>
              <a:ext cx="4862170" cy="340808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0DF19D2-A275-054E-8E8B-73CFFF3BEA13}"/>
              </a:ext>
            </a:extLst>
          </p:cNvPr>
          <p:cNvSpPr/>
          <p:nvPr/>
        </p:nvSpPr>
        <p:spPr>
          <a:xfrm>
            <a:off x="152400" y="6584111"/>
            <a:ext cx="257634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https://vas3k.com/blog/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machine_learning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8BD8086D-4B90-4C41-B0FD-157B76D569BB}"/>
              </a:ext>
            </a:extLst>
          </p:cNvPr>
          <p:cNvSpPr/>
          <p:nvPr/>
        </p:nvSpPr>
        <p:spPr>
          <a:xfrm>
            <a:off x="5943600" y="1752600"/>
            <a:ext cx="1219200" cy="457200"/>
          </a:xfrm>
          <a:custGeom>
            <a:avLst/>
            <a:gdLst>
              <a:gd name="connsiteX0" fmla="*/ 0 w 1219200"/>
              <a:gd name="connsiteY0" fmla="*/ 0 h 457200"/>
              <a:gd name="connsiteX1" fmla="*/ 406400 w 1219200"/>
              <a:gd name="connsiteY1" fmla="*/ 0 h 457200"/>
              <a:gd name="connsiteX2" fmla="*/ 812800 w 1219200"/>
              <a:gd name="connsiteY2" fmla="*/ 0 h 457200"/>
              <a:gd name="connsiteX3" fmla="*/ 1219200 w 1219200"/>
              <a:gd name="connsiteY3" fmla="*/ 0 h 457200"/>
              <a:gd name="connsiteX4" fmla="*/ 1219200 w 1219200"/>
              <a:gd name="connsiteY4" fmla="*/ 457200 h 457200"/>
              <a:gd name="connsiteX5" fmla="*/ 812800 w 1219200"/>
              <a:gd name="connsiteY5" fmla="*/ 457200 h 457200"/>
              <a:gd name="connsiteX6" fmla="*/ 442976 w 1219200"/>
              <a:gd name="connsiteY6" fmla="*/ 457200 h 457200"/>
              <a:gd name="connsiteX7" fmla="*/ 0 w 1219200"/>
              <a:gd name="connsiteY7" fmla="*/ 457200 h 457200"/>
              <a:gd name="connsiteX8" fmla="*/ 0 w 1219200"/>
              <a:gd name="connsiteY8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" h="457200" extrusionOk="0">
                <a:moveTo>
                  <a:pt x="0" y="0"/>
                </a:moveTo>
                <a:cubicBezTo>
                  <a:pt x="110921" y="-21937"/>
                  <a:pt x="272754" y="26141"/>
                  <a:pt x="406400" y="0"/>
                </a:cubicBezTo>
                <a:cubicBezTo>
                  <a:pt x="540046" y="-26141"/>
                  <a:pt x="640067" y="369"/>
                  <a:pt x="812800" y="0"/>
                </a:cubicBezTo>
                <a:cubicBezTo>
                  <a:pt x="985533" y="-369"/>
                  <a:pt x="1068338" y="29102"/>
                  <a:pt x="1219200" y="0"/>
                </a:cubicBezTo>
                <a:cubicBezTo>
                  <a:pt x="1272300" y="157688"/>
                  <a:pt x="1209810" y="282561"/>
                  <a:pt x="1219200" y="457200"/>
                </a:cubicBezTo>
                <a:cubicBezTo>
                  <a:pt x="1120011" y="465787"/>
                  <a:pt x="958390" y="434235"/>
                  <a:pt x="812800" y="457200"/>
                </a:cubicBezTo>
                <a:cubicBezTo>
                  <a:pt x="667210" y="480165"/>
                  <a:pt x="565205" y="457089"/>
                  <a:pt x="442976" y="457200"/>
                </a:cubicBezTo>
                <a:cubicBezTo>
                  <a:pt x="320747" y="457311"/>
                  <a:pt x="142827" y="440140"/>
                  <a:pt x="0" y="457200"/>
                </a:cubicBezTo>
                <a:cubicBezTo>
                  <a:pt x="-35268" y="354255"/>
                  <a:pt x="9199" y="12693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97824804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99201CC3-824D-EB49-A2C5-CA5772A6F7F2}"/>
              </a:ext>
            </a:extLst>
          </p:cNvPr>
          <p:cNvSpPr/>
          <p:nvPr/>
        </p:nvSpPr>
        <p:spPr>
          <a:xfrm>
            <a:off x="157911" y="1896533"/>
            <a:ext cx="5328489" cy="4233334"/>
          </a:xfrm>
          <a:custGeom>
            <a:avLst/>
            <a:gdLst>
              <a:gd name="connsiteX0" fmla="*/ 19889 w 5328489"/>
              <a:gd name="connsiteY0" fmla="*/ 3674534 h 4233334"/>
              <a:gd name="connsiteX1" fmla="*/ 19889 w 5328489"/>
              <a:gd name="connsiteY1" fmla="*/ 3674534 h 4233334"/>
              <a:gd name="connsiteX2" fmla="*/ 2956 w 5328489"/>
              <a:gd name="connsiteY2" fmla="*/ 2971800 h 4233334"/>
              <a:gd name="connsiteX3" fmla="*/ 19889 w 5328489"/>
              <a:gd name="connsiteY3" fmla="*/ 2040467 h 4233334"/>
              <a:gd name="connsiteX4" fmla="*/ 28356 w 5328489"/>
              <a:gd name="connsiteY4" fmla="*/ 1972734 h 4233334"/>
              <a:gd name="connsiteX5" fmla="*/ 36822 w 5328489"/>
              <a:gd name="connsiteY5" fmla="*/ 1261534 h 4233334"/>
              <a:gd name="connsiteX6" fmla="*/ 45289 w 5328489"/>
              <a:gd name="connsiteY6" fmla="*/ 1219200 h 4233334"/>
              <a:gd name="connsiteX7" fmla="*/ 62222 w 5328489"/>
              <a:gd name="connsiteY7" fmla="*/ 1100667 h 4233334"/>
              <a:gd name="connsiteX8" fmla="*/ 79156 w 5328489"/>
              <a:gd name="connsiteY8" fmla="*/ 965200 h 4233334"/>
              <a:gd name="connsiteX9" fmla="*/ 87622 w 5328489"/>
              <a:gd name="connsiteY9" fmla="*/ 897467 h 4233334"/>
              <a:gd name="connsiteX10" fmla="*/ 113022 w 5328489"/>
              <a:gd name="connsiteY10" fmla="*/ 728134 h 4233334"/>
              <a:gd name="connsiteX11" fmla="*/ 138422 w 5328489"/>
              <a:gd name="connsiteY11" fmla="*/ 618067 h 4233334"/>
              <a:gd name="connsiteX12" fmla="*/ 155356 w 5328489"/>
              <a:gd name="connsiteY12" fmla="*/ 592667 h 4233334"/>
              <a:gd name="connsiteX13" fmla="*/ 180756 w 5328489"/>
              <a:gd name="connsiteY13" fmla="*/ 524934 h 4233334"/>
              <a:gd name="connsiteX14" fmla="*/ 197689 w 5328489"/>
              <a:gd name="connsiteY14" fmla="*/ 474134 h 4233334"/>
              <a:gd name="connsiteX15" fmla="*/ 214622 w 5328489"/>
              <a:gd name="connsiteY15" fmla="*/ 448734 h 4233334"/>
              <a:gd name="connsiteX16" fmla="*/ 240022 w 5328489"/>
              <a:gd name="connsiteY16" fmla="*/ 406400 h 4233334"/>
              <a:gd name="connsiteX17" fmla="*/ 248489 w 5328489"/>
              <a:gd name="connsiteY17" fmla="*/ 381000 h 4233334"/>
              <a:gd name="connsiteX18" fmla="*/ 299289 w 5328489"/>
              <a:gd name="connsiteY18" fmla="*/ 347134 h 4233334"/>
              <a:gd name="connsiteX19" fmla="*/ 316222 w 5328489"/>
              <a:gd name="connsiteY19" fmla="*/ 330200 h 4233334"/>
              <a:gd name="connsiteX20" fmla="*/ 341622 w 5328489"/>
              <a:gd name="connsiteY20" fmla="*/ 321734 h 4233334"/>
              <a:gd name="connsiteX21" fmla="*/ 417822 w 5328489"/>
              <a:gd name="connsiteY21" fmla="*/ 279400 h 4233334"/>
              <a:gd name="connsiteX22" fmla="*/ 460156 w 5328489"/>
              <a:gd name="connsiteY22" fmla="*/ 254000 h 4233334"/>
              <a:gd name="connsiteX23" fmla="*/ 485556 w 5328489"/>
              <a:gd name="connsiteY23" fmla="*/ 237067 h 4233334"/>
              <a:gd name="connsiteX24" fmla="*/ 536356 w 5328489"/>
              <a:gd name="connsiteY24" fmla="*/ 220134 h 4233334"/>
              <a:gd name="connsiteX25" fmla="*/ 612556 w 5328489"/>
              <a:gd name="connsiteY25" fmla="*/ 194734 h 4233334"/>
              <a:gd name="connsiteX26" fmla="*/ 637956 w 5328489"/>
              <a:gd name="connsiteY26" fmla="*/ 186267 h 4233334"/>
              <a:gd name="connsiteX27" fmla="*/ 705689 w 5328489"/>
              <a:gd name="connsiteY27" fmla="*/ 160867 h 4233334"/>
              <a:gd name="connsiteX28" fmla="*/ 739556 w 5328489"/>
              <a:gd name="connsiteY28" fmla="*/ 143934 h 4233334"/>
              <a:gd name="connsiteX29" fmla="*/ 832689 w 5328489"/>
              <a:gd name="connsiteY29" fmla="*/ 127000 h 4233334"/>
              <a:gd name="connsiteX30" fmla="*/ 908889 w 5328489"/>
              <a:gd name="connsiteY30" fmla="*/ 110067 h 4233334"/>
              <a:gd name="connsiteX31" fmla="*/ 959689 w 5328489"/>
              <a:gd name="connsiteY31" fmla="*/ 101600 h 4233334"/>
              <a:gd name="connsiteX32" fmla="*/ 1018956 w 5328489"/>
              <a:gd name="connsiteY32" fmla="*/ 84667 h 4233334"/>
              <a:gd name="connsiteX33" fmla="*/ 1399956 w 5328489"/>
              <a:gd name="connsiteY33" fmla="*/ 76200 h 4233334"/>
              <a:gd name="connsiteX34" fmla="*/ 1679356 w 5328489"/>
              <a:gd name="connsiteY34" fmla="*/ 59267 h 4233334"/>
              <a:gd name="connsiteX35" fmla="*/ 1738622 w 5328489"/>
              <a:gd name="connsiteY35" fmla="*/ 50800 h 4233334"/>
              <a:gd name="connsiteX36" fmla="*/ 1814822 w 5328489"/>
              <a:gd name="connsiteY36" fmla="*/ 42334 h 4233334"/>
              <a:gd name="connsiteX37" fmla="*/ 2373622 w 5328489"/>
              <a:gd name="connsiteY37" fmla="*/ 50800 h 4233334"/>
              <a:gd name="connsiteX38" fmla="*/ 2424422 w 5328489"/>
              <a:gd name="connsiteY38" fmla="*/ 59267 h 4233334"/>
              <a:gd name="connsiteX39" fmla="*/ 2509089 w 5328489"/>
              <a:gd name="connsiteY39" fmla="*/ 76200 h 4233334"/>
              <a:gd name="connsiteX40" fmla="*/ 2644556 w 5328489"/>
              <a:gd name="connsiteY40" fmla="*/ 93134 h 4233334"/>
              <a:gd name="connsiteX41" fmla="*/ 2788489 w 5328489"/>
              <a:gd name="connsiteY41" fmla="*/ 110067 h 4233334"/>
              <a:gd name="connsiteX42" fmla="*/ 2839289 w 5328489"/>
              <a:gd name="connsiteY42" fmla="*/ 118534 h 4233334"/>
              <a:gd name="connsiteX43" fmla="*/ 2940889 w 5328489"/>
              <a:gd name="connsiteY43" fmla="*/ 127000 h 4233334"/>
              <a:gd name="connsiteX44" fmla="*/ 3829889 w 5328489"/>
              <a:gd name="connsiteY44" fmla="*/ 118534 h 4233334"/>
              <a:gd name="connsiteX45" fmla="*/ 4007689 w 5328489"/>
              <a:gd name="connsiteY45" fmla="*/ 101600 h 4233334"/>
              <a:gd name="connsiteX46" fmla="*/ 4083889 w 5328489"/>
              <a:gd name="connsiteY46" fmla="*/ 84667 h 4233334"/>
              <a:gd name="connsiteX47" fmla="*/ 4168556 w 5328489"/>
              <a:gd name="connsiteY47" fmla="*/ 67734 h 4233334"/>
              <a:gd name="connsiteX48" fmla="*/ 4312489 w 5328489"/>
              <a:gd name="connsiteY48" fmla="*/ 59267 h 4233334"/>
              <a:gd name="connsiteX49" fmla="*/ 4414089 w 5328489"/>
              <a:gd name="connsiteY49" fmla="*/ 42334 h 4233334"/>
              <a:gd name="connsiteX50" fmla="*/ 4456422 w 5328489"/>
              <a:gd name="connsiteY50" fmla="*/ 33867 h 4233334"/>
              <a:gd name="connsiteX51" fmla="*/ 4490289 w 5328489"/>
              <a:gd name="connsiteY51" fmla="*/ 25400 h 4233334"/>
              <a:gd name="connsiteX52" fmla="*/ 4549556 w 5328489"/>
              <a:gd name="connsiteY52" fmla="*/ 16934 h 4233334"/>
              <a:gd name="connsiteX53" fmla="*/ 4710422 w 5328489"/>
              <a:gd name="connsiteY53" fmla="*/ 0 h 4233334"/>
              <a:gd name="connsiteX54" fmla="*/ 4939022 w 5328489"/>
              <a:gd name="connsiteY54" fmla="*/ 8467 h 4233334"/>
              <a:gd name="connsiteX55" fmla="*/ 4972889 w 5328489"/>
              <a:gd name="connsiteY55" fmla="*/ 42334 h 4233334"/>
              <a:gd name="connsiteX56" fmla="*/ 5193022 w 5328489"/>
              <a:gd name="connsiteY56" fmla="*/ 50800 h 4233334"/>
              <a:gd name="connsiteX57" fmla="*/ 5252289 w 5328489"/>
              <a:gd name="connsiteY57" fmla="*/ 67734 h 4233334"/>
              <a:gd name="connsiteX58" fmla="*/ 5260756 w 5328489"/>
              <a:gd name="connsiteY58" fmla="*/ 93134 h 4233334"/>
              <a:gd name="connsiteX59" fmla="*/ 5277689 w 5328489"/>
              <a:gd name="connsiteY59" fmla="*/ 118534 h 4233334"/>
              <a:gd name="connsiteX60" fmla="*/ 5286156 w 5328489"/>
              <a:gd name="connsiteY60" fmla="*/ 143934 h 4233334"/>
              <a:gd name="connsiteX61" fmla="*/ 5303089 w 5328489"/>
              <a:gd name="connsiteY61" fmla="*/ 169334 h 4233334"/>
              <a:gd name="connsiteX62" fmla="*/ 5328489 w 5328489"/>
              <a:gd name="connsiteY62" fmla="*/ 254000 h 4233334"/>
              <a:gd name="connsiteX63" fmla="*/ 5303089 w 5328489"/>
              <a:gd name="connsiteY63" fmla="*/ 406400 h 4233334"/>
              <a:gd name="connsiteX64" fmla="*/ 5286156 w 5328489"/>
              <a:gd name="connsiteY64" fmla="*/ 431800 h 4233334"/>
              <a:gd name="connsiteX65" fmla="*/ 5277689 w 5328489"/>
              <a:gd name="connsiteY65" fmla="*/ 457200 h 4233334"/>
              <a:gd name="connsiteX66" fmla="*/ 5243822 w 5328489"/>
              <a:gd name="connsiteY66" fmla="*/ 491067 h 4233334"/>
              <a:gd name="connsiteX67" fmla="*/ 5209956 w 5328489"/>
              <a:gd name="connsiteY67" fmla="*/ 541867 h 4233334"/>
              <a:gd name="connsiteX68" fmla="*/ 5193022 w 5328489"/>
              <a:gd name="connsiteY68" fmla="*/ 567267 h 4233334"/>
              <a:gd name="connsiteX69" fmla="*/ 5167622 w 5328489"/>
              <a:gd name="connsiteY69" fmla="*/ 618067 h 4233334"/>
              <a:gd name="connsiteX70" fmla="*/ 5142222 w 5328489"/>
              <a:gd name="connsiteY70" fmla="*/ 660400 h 4233334"/>
              <a:gd name="connsiteX71" fmla="*/ 5133756 w 5328489"/>
              <a:gd name="connsiteY71" fmla="*/ 694267 h 4233334"/>
              <a:gd name="connsiteX72" fmla="*/ 5116822 w 5328489"/>
              <a:gd name="connsiteY72" fmla="*/ 719667 h 4233334"/>
              <a:gd name="connsiteX73" fmla="*/ 5108356 w 5328489"/>
              <a:gd name="connsiteY73" fmla="*/ 745067 h 4233334"/>
              <a:gd name="connsiteX74" fmla="*/ 5099889 w 5328489"/>
              <a:gd name="connsiteY74" fmla="*/ 804334 h 4233334"/>
              <a:gd name="connsiteX75" fmla="*/ 5091422 w 5328489"/>
              <a:gd name="connsiteY75" fmla="*/ 829734 h 4233334"/>
              <a:gd name="connsiteX76" fmla="*/ 5082956 w 5328489"/>
              <a:gd name="connsiteY76" fmla="*/ 863600 h 4233334"/>
              <a:gd name="connsiteX77" fmla="*/ 5066022 w 5328489"/>
              <a:gd name="connsiteY77" fmla="*/ 914400 h 4233334"/>
              <a:gd name="connsiteX78" fmla="*/ 5040622 w 5328489"/>
              <a:gd name="connsiteY78" fmla="*/ 999067 h 4233334"/>
              <a:gd name="connsiteX79" fmla="*/ 5023689 w 5328489"/>
              <a:gd name="connsiteY79" fmla="*/ 1041400 h 4233334"/>
              <a:gd name="connsiteX80" fmla="*/ 5006756 w 5328489"/>
              <a:gd name="connsiteY80" fmla="*/ 1066800 h 4233334"/>
              <a:gd name="connsiteX81" fmla="*/ 4989822 w 5328489"/>
              <a:gd name="connsiteY81" fmla="*/ 1126067 h 4233334"/>
              <a:gd name="connsiteX82" fmla="*/ 4981356 w 5328489"/>
              <a:gd name="connsiteY82" fmla="*/ 1159934 h 4233334"/>
              <a:gd name="connsiteX83" fmla="*/ 4964422 w 5328489"/>
              <a:gd name="connsiteY83" fmla="*/ 1202267 h 4233334"/>
              <a:gd name="connsiteX84" fmla="*/ 4947489 w 5328489"/>
              <a:gd name="connsiteY84" fmla="*/ 1270000 h 4233334"/>
              <a:gd name="connsiteX85" fmla="*/ 4905156 w 5328489"/>
              <a:gd name="connsiteY85" fmla="*/ 1354667 h 4233334"/>
              <a:gd name="connsiteX86" fmla="*/ 4888222 w 5328489"/>
              <a:gd name="connsiteY86" fmla="*/ 1371600 h 4233334"/>
              <a:gd name="connsiteX87" fmla="*/ 4871289 w 5328489"/>
              <a:gd name="connsiteY87" fmla="*/ 1405467 h 4233334"/>
              <a:gd name="connsiteX88" fmla="*/ 4862822 w 5328489"/>
              <a:gd name="connsiteY88" fmla="*/ 1473200 h 4233334"/>
              <a:gd name="connsiteX89" fmla="*/ 4854356 w 5328489"/>
              <a:gd name="connsiteY89" fmla="*/ 1507067 h 4233334"/>
              <a:gd name="connsiteX90" fmla="*/ 4812022 w 5328489"/>
              <a:gd name="connsiteY90" fmla="*/ 1557867 h 4233334"/>
              <a:gd name="connsiteX91" fmla="*/ 4786622 w 5328489"/>
              <a:gd name="connsiteY91" fmla="*/ 1566334 h 4233334"/>
              <a:gd name="connsiteX92" fmla="*/ 4803556 w 5328489"/>
              <a:gd name="connsiteY92" fmla="*/ 1583267 h 4233334"/>
              <a:gd name="connsiteX93" fmla="*/ 4955956 w 5328489"/>
              <a:gd name="connsiteY93" fmla="*/ 1566334 h 4233334"/>
              <a:gd name="connsiteX94" fmla="*/ 5006756 w 5328489"/>
              <a:gd name="connsiteY94" fmla="*/ 1549400 h 4233334"/>
              <a:gd name="connsiteX95" fmla="*/ 5082956 w 5328489"/>
              <a:gd name="connsiteY95" fmla="*/ 1557867 h 4233334"/>
              <a:gd name="connsiteX96" fmla="*/ 5074489 w 5328489"/>
              <a:gd name="connsiteY96" fmla="*/ 1600200 h 4233334"/>
              <a:gd name="connsiteX97" fmla="*/ 5057556 w 5328489"/>
              <a:gd name="connsiteY97" fmla="*/ 1701800 h 4233334"/>
              <a:gd name="connsiteX98" fmla="*/ 5040622 w 5328489"/>
              <a:gd name="connsiteY98" fmla="*/ 1752600 h 4233334"/>
              <a:gd name="connsiteX99" fmla="*/ 5032156 w 5328489"/>
              <a:gd name="connsiteY99" fmla="*/ 1778000 h 4233334"/>
              <a:gd name="connsiteX100" fmla="*/ 5023689 w 5328489"/>
              <a:gd name="connsiteY100" fmla="*/ 1803400 h 4233334"/>
              <a:gd name="connsiteX101" fmla="*/ 5032156 w 5328489"/>
              <a:gd name="connsiteY101" fmla="*/ 1972734 h 4233334"/>
              <a:gd name="connsiteX102" fmla="*/ 5099889 w 5328489"/>
              <a:gd name="connsiteY102" fmla="*/ 2074334 h 4233334"/>
              <a:gd name="connsiteX103" fmla="*/ 5150689 w 5328489"/>
              <a:gd name="connsiteY103" fmla="*/ 2116667 h 4233334"/>
              <a:gd name="connsiteX104" fmla="*/ 5176089 w 5328489"/>
              <a:gd name="connsiteY104" fmla="*/ 2167467 h 4233334"/>
              <a:gd name="connsiteX105" fmla="*/ 5193022 w 5328489"/>
              <a:gd name="connsiteY105" fmla="*/ 2192867 h 4233334"/>
              <a:gd name="connsiteX106" fmla="*/ 5209956 w 5328489"/>
              <a:gd name="connsiteY106" fmla="*/ 2243667 h 4233334"/>
              <a:gd name="connsiteX107" fmla="*/ 5226889 w 5328489"/>
              <a:gd name="connsiteY107" fmla="*/ 2362200 h 4233334"/>
              <a:gd name="connsiteX108" fmla="*/ 5235356 w 5328489"/>
              <a:gd name="connsiteY108" fmla="*/ 2421467 h 4233334"/>
              <a:gd name="connsiteX109" fmla="*/ 5243822 w 5328489"/>
              <a:gd name="connsiteY109" fmla="*/ 2506134 h 4233334"/>
              <a:gd name="connsiteX110" fmla="*/ 5235356 w 5328489"/>
              <a:gd name="connsiteY110" fmla="*/ 2650067 h 4233334"/>
              <a:gd name="connsiteX111" fmla="*/ 5201489 w 5328489"/>
              <a:gd name="connsiteY111" fmla="*/ 2734734 h 4233334"/>
              <a:gd name="connsiteX112" fmla="*/ 5159156 w 5328489"/>
              <a:gd name="connsiteY112" fmla="*/ 2810934 h 4233334"/>
              <a:gd name="connsiteX113" fmla="*/ 5142222 w 5328489"/>
              <a:gd name="connsiteY113" fmla="*/ 2836334 h 4233334"/>
              <a:gd name="connsiteX114" fmla="*/ 5133756 w 5328489"/>
              <a:gd name="connsiteY114" fmla="*/ 2861734 h 4233334"/>
              <a:gd name="connsiteX115" fmla="*/ 5116822 w 5328489"/>
              <a:gd name="connsiteY115" fmla="*/ 2878667 h 4233334"/>
              <a:gd name="connsiteX116" fmla="*/ 5082956 w 5328489"/>
              <a:gd name="connsiteY116" fmla="*/ 2929467 h 4233334"/>
              <a:gd name="connsiteX117" fmla="*/ 5066022 w 5328489"/>
              <a:gd name="connsiteY117" fmla="*/ 2954867 h 4233334"/>
              <a:gd name="connsiteX118" fmla="*/ 5049089 w 5328489"/>
              <a:gd name="connsiteY118" fmla="*/ 3014134 h 4233334"/>
              <a:gd name="connsiteX119" fmla="*/ 5066022 w 5328489"/>
              <a:gd name="connsiteY119" fmla="*/ 3217334 h 4233334"/>
              <a:gd name="connsiteX120" fmla="*/ 5074489 w 5328489"/>
              <a:gd name="connsiteY120" fmla="*/ 3251200 h 4233334"/>
              <a:gd name="connsiteX121" fmla="*/ 5049089 w 5328489"/>
              <a:gd name="connsiteY121" fmla="*/ 3361267 h 4233334"/>
              <a:gd name="connsiteX122" fmla="*/ 5023689 w 5328489"/>
              <a:gd name="connsiteY122" fmla="*/ 3386667 h 4233334"/>
              <a:gd name="connsiteX123" fmla="*/ 4989822 w 5328489"/>
              <a:gd name="connsiteY123" fmla="*/ 3437467 h 4233334"/>
              <a:gd name="connsiteX124" fmla="*/ 4972889 w 5328489"/>
              <a:gd name="connsiteY124" fmla="*/ 3488267 h 4233334"/>
              <a:gd name="connsiteX125" fmla="*/ 4939022 w 5328489"/>
              <a:gd name="connsiteY125" fmla="*/ 3547534 h 4233334"/>
              <a:gd name="connsiteX126" fmla="*/ 4922089 w 5328489"/>
              <a:gd name="connsiteY126" fmla="*/ 3598334 h 4233334"/>
              <a:gd name="connsiteX127" fmla="*/ 4888222 w 5328489"/>
              <a:gd name="connsiteY127" fmla="*/ 3657600 h 4233334"/>
              <a:gd name="connsiteX128" fmla="*/ 4879756 w 5328489"/>
              <a:gd name="connsiteY128" fmla="*/ 3691467 h 4233334"/>
              <a:gd name="connsiteX129" fmla="*/ 4795089 w 5328489"/>
              <a:gd name="connsiteY129" fmla="*/ 3860800 h 4233334"/>
              <a:gd name="connsiteX130" fmla="*/ 4778156 w 5328489"/>
              <a:gd name="connsiteY130" fmla="*/ 3877734 h 4233334"/>
              <a:gd name="connsiteX131" fmla="*/ 4744289 w 5328489"/>
              <a:gd name="connsiteY131" fmla="*/ 3886200 h 4233334"/>
              <a:gd name="connsiteX132" fmla="*/ 4685022 w 5328489"/>
              <a:gd name="connsiteY132" fmla="*/ 3903134 h 4233334"/>
              <a:gd name="connsiteX133" fmla="*/ 4642689 w 5328489"/>
              <a:gd name="connsiteY133" fmla="*/ 3911600 h 4233334"/>
              <a:gd name="connsiteX134" fmla="*/ 4617289 w 5328489"/>
              <a:gd name="connsiteY134" fmla="*/ 3920067 h 4233334"/>
              <a:gd name="connsiteX135" fmla="*/ 4583422 w 5328489"/>
              <a:gd name="connsiteY135" fmla="*/ 3928534 h 4233334"/>
              <a:gd name="connsiteX136" fmla="*/ 4558022 w 5328489"/>
              <a:gd name="connsiteY136" fmla="*/ 3945467 h 4233334"/>
              <a:gd name="connsiteX137" fmla="*/ 4524156 w 5328489"/>
              <a:gd name="connsiteY137" fmla="*/ 3953934 h 4233334"/>
              <a:gd name="connsiteX138" fmla="*/ 4473356 w 5328489"/>
              <a:gd name="connsiteY138" fmla="*/ 3970867 h 4233334"/>
              <a:gd name="connsiteX139" fmla="*/ 4447956 w 5328489"/>
              <a:gd name="connsiteY139" fmla="*/ 3979334 h 4233334"/>
              <a:gd name="connsiteX140" fmla="*/ 4422556 w 5328489"/>
              <a:gd name="connsiteY140" fmla="*/ 3987800 h 4233334"/>
              <a:gd name="connsiteX141" fmla="*/ 4397156 w 5328489"/>
              <a:gd name="connsiteY141" fmla="*/ 4004734 h 4233334"/>
              <a:gd name="connsiteX142" fmla="*/ 4354822 w 5328489"/>
              <a:gd name="connsiteY142" fmla="*/ 4038600 h 4233334"/>
              <a:gd name="connsiteX143" fmla="*/ 4329422 w 5328489"/>
              <a:gd name="connsiteY143" fmla="*/ 4047067 h 4233334"/>
              <a:gd name="connsiteX144" fmla="*/ 4304022 w 5328489"/>
              <a:gd name="connsiteY144" fmla="*/ 4064000 h 4233334"/>
              <a:gd name="connsiteX145" fmla="*/ 4227822 w 5328489"/>
              <a:gd name="connsiteY145" fmla="*/ 4089400 h 4233334"/>
              <a:gd name="connsiteX146" fmla="*/ 4202422 w 5328489"/>
              <a:gd name="connsiteY146" fmla="*/ 4097867 h 4233334"/>
              <a:gd name="connsiteX147" fmla="*/ 4177022 w 5328489"/>
              <a:gd name="connsiteY147" fmla="*/ 4106334 h 4233334"/>
              <a:gd name="connsiteX148" fmla="*/ 4143156 w 5328489"/>
              <a:gd name="connsiteY148" fmla="*/ 4114800 h 4233334"/>
              <a:gd name="connsiteX149" fmla="*/ 4117756 w 5328489"/>
              <a:gd name="connsiteY149" fmla="*/ 4123267 h 4233334"/>
              <a:gd name="connsiteX150" fmla="*/ 4058489 w 5328489"/>
              <a:gd name="connsiteY150" fmla="*/ 4131734 h 4233334"/>
              <a:gd name="connsiteX151" fmla="*/ 4016156 w 5328489"/>
              <a:gd name="connsiteY151" fmla="*/ 4140200 h 4233334"/>
              <a:gd name="connsiteX152" fmla="*/ 3525089 w 5328489"/>
              <a:gd name="connsiteY152" fmla="*/ 4157134 h 4233334"/>
              <a:gd name="connsiteX153" fmla="*/ 3474289 w 5328489"/>
              <a:gd name="connsiteY153" fmla="*/ 4165600 h 4233334"/>
              <a:gd name="connsiteX154" fmla="*/ 3431956 w 5328489"/>
              <a:gd name="connsiteY154" fmla="*/ 4174067 h 4233334"/>
              <a:gd name="connsiteX155" fmla="*/ 3372689 w 5328489"/>
              <a:gd name="connsiteY155" fmla="*/ 4182534 h 4233334"/>
              <a:gd name="connsiteX156" fmla="*/ 3321889 w 5328489"/>
              <a:gd name="connsiteY156" fmla="*/ 4191000 h 4233334"/>
              <a:gd name="connsiteX157" fmla="*/ 3237222 w 5328489"/>
              <a:gd name="connsiteY157" fmla="*/ 4199467 h 4233334"/>
              <a:gd name="connsiteX158" fmla="*/ 3093289 w 5328489"/>
              <a:gd name="connsiteY158" fmla="*/ 4216400 h 4233334"/>
              <a:gd name="connsiteX159" fmla="*/ 2907022 w 5328489"/>
              <a:gd name="connsiteY159" fmla="*/ 4233334 h 4233334"/>
              <a:gd name="connsiteX160" fmla="*/ 2458289 w 5328489"/>
              <a:gd name="connsiteY160" fmla="*/ 4224867 h 4233334"/>
              <a:gd name="connsiteX161" fmla="*/ 2373622 w 5328489"/>
              <a:gd name="connsiteY161" fmla="*/ 4216400 h 4233334"/>
              <a:gd name="connsiteX162" fmla="*/ 2204289 w 5328489"/>
              <a:gd name="connsiteY162" fmla="*/ 4207934 h 4233334"/>
              <a:gd name="connsiteX163" fmla="*/ 2068822 w 5328489"/>
              <a:gd name="connsiteY163" fmla="*/ 4199467 h 4233334"/>
              <a:gd name="connsiteX164" fmla="*/ 1416889 w 5328489"/>
              <a:gd name="connsiteY164" fmla="*/ 4182534 h 4233334"/>
              <a:gd name="connsiteX165" fmla="*/ 1247556 w 5328489"/>
              <a:gd name="connsiteY165" fmla="*/ 4165600 h 4233334"/>
              <a:gd name="connsiteX166" fmla="*/ 1112089 w 5328489"/>
              <a:gd name="connsiteY166" fmla="*/ 4148667 h 4233334"/>
              <a:gd name="connsiteX167" fmla="*/ 1078222 w 5328489"/>
              <a:gd name="connsiteY167" fmla="*/ 4140200 h 4233334"/>
              <a:gd name="connsiteX168" fmla="*/ 1027422 w 5328489"/>
              <a:gd name="connsiteY168" fmla="*/ 4131734 h 4233334"/>
              <a:gd name="connsiteX169" fmla="*/ 993556 w 5328489"/>
              <a:gd name="connsiteY169" fmla="*/ 4123267 h 4233334"/>
              <a:gd name="connsiteX170" fmla="*/ 917356 w 5328489"/>
              <a:gd name="connsiteY170" fmla="*/ 4106334 h 4233334"/>
              <a:gd name="connsiteX171" fmla="*/ 866556 w 5328489"/>
              <a:gd name="connsiteY171" fmla="*/ 4089400 h 4233334"/>
              <a:gd name="connsiteX172" fmla="*/ 815756 w 5328489"/>
              <a:gd name="connsiteY172" fmla="*/ 4072467 h 4233334"/>
              <a:gd name="connsiteX173" fmla="*/ 764956 w 5328489"/>
              <a:gd name="connsiteY173" fmla="*/ 4055534 h 4233334"/>
              <a:gd name="connsiteX174" fmla="*/ 722622 w 5328489"/>
              <a:gd name="connsiteY174" fmla="*/ 4047067 h 4233334"/>
              <a:gd name="connsiteX175" fmla="*/ 671822 w 5328489"/>
              <a:gd name="connsiteY175" fmla="*/ 4030134 h 4233334"/>
              <a:gd name="connsiteX176" fmla="*/ 637956 w 5328489"/>
              <a:gd name="connsiteY176" fmla="*/ 4021667 h 4233334"/>
              <a:gd name="connsiteX177" fmla="*/ 604089 w 5328489"/>
              <a:gd name="connsiteY177" fmla="*/ 4004734 h 4233334"/>
              <a:gd name="connsiteX178" fmla="*/ 553289 w 5328489"/>
              <a:gd name="connsiteY178" fmla="*/ 3987800 h 4233334"/>
              <a:gd name="connsiteX179" fmla="*/ 527889 w 5328489"/>
              <a:gd name="connsiteY179" fmla="*/ 3979334 h 4233334"/>
              <a:gd name="connsiteX180" fmla="*/ 502489 w 5328489"/>
              <a:gd name="connsiteY180" fmla="*/ 3962400 h 4233334"/>
              <a:gd name="connsiteX181" fmla="*/ 477089 w 5328489"/>
              <a:gd name="connsiteY181" fmla="*/ 3953934 h 4233334"/>
              <a:gd name="connsiteX182" fmla="*/ 434756 w 5328489"/>
              <a:gd name="connsiteY182" fmla="*/ 3928534 h 4233334"/>
              <a:gd name="connsiteX183" fmla="*/ 367022 w 5328489"/>
              <a:gd name="connsiteY183" fmla="*/ 3877734 h 4233334"/>
              <a:gd name="connsiteX184" fmla="*/ 316222 w 5328489"/>
              <a:gd name="connsiteY184" fmla="*/ 3852334 h 4233334"/>
              <a:gd name="connsiteX185" fmla="*/ 248489 w 5328489"/>
              <a:gd name="connsiteY185" fmla="*/ 3818467 h 4233334"/>
              <a:gd name="connsiteX186" fmla="*/ 197689 w 5328489"/>
              <a:gd name="connsiteY186" fmla="*/ 3793067 h 4233334"/>
              <a:gd name="connsiteX187" fmla="*/ 172289 w 5328489"/>
              <a:gd name="connsiteY187" fmla="*/ 3776134 h 4233334"/>
              <a:gd name="connsiteX188" fmla="*/ 121489 w 5328489"/>
              <a:gd name="connsiteY188" fmla="*/ 3759200 h 4233334"/>
              <a:gd name="connsiteX189" fmla="*/ 96089 w 5328489"/>
              <a:gd name="connsiteY189" fmla="*/ 3750734 h 4233334"/>
              <a:gd name="connsiteX190" fmla="*/ 62222 w 5328489"/>
              <a:gd name="connsiteY190" fmla="*/ 3716867 h 4233334"/>
              <a:gd name="connsiteX191" fmla="*/ 36822 w 5328489"/>
              <a:gd name="connsiteY191" fmla="*/ 3699934 h 4233334"/>
              <a:gd name="connsiteX192" fmla="*/ 19889 w 5328489"/>
              <a:gd name="connsiteY192" fmla="*/ 3674534 h 423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5328489" h="4233334">
                <a:moveTo>
                  <a:pt x="19889" y="3674534"/>
                </a:moveTo>
                <a:lnTo>
                  <a:pt x="19889" y="3674534"/>
                </a:lnTo>
                <a:cubicBezTo>
                  <a:pt x="-7862" y="3397036"/>
                  <a:pt x="2956" y="3529686"/>
                  <a:pt x="2956" y="2971800"/>
                </a:cubicBezTo>
                <a:cubicBezTo>
                  <a:pt x="2956" y="2707927"/>
                  <a:pt x="-10466" y="2344003"/>
                  <a:pt x="19889" y="2040467"/>
                </a:cubicBezTo>
                <a:cubicBezTo>
                  <a:pt x="22153" y="2017827"/>
                  <a:pt x="25534" y="1995312"/>
                  <a:pt x="28356" y="1972734"/>
                </a:cubicBezTo>
                <a:cubicBezTo>
                  <a:pt x="31178" y="1735667"/>
                  <a:pt x="31496" y="1498558"/>
                  <a:pt x="36822" y="1261534"/>
                </a:cubicBezTo>
                <a:cubicBezTo>
                  <a:pt x="37145" y="1247147"/>
                  <a:pt x="43045" y="1233415"/>
                  <a:pt x="45289" y="1219200"/>
                </a:cubicBezTo>
                <a:cubicBezTo>
                  <a:pt x="51514" y="1179776"/>
                  <a:pt x="57271" y="1140271"/>
                  <a:pt x="62222" y="1100667"/>
                </a:cubicBezTo>
                <a:lnTo>
                  <a:pt x="79156" y="965200"/>
                </a:lnTo>
                <a:cubicBezTo>
                  <a:pt x="81978" y="942622"/>
                  <a:pt x="85358" y="920107"/>
                  <a:pt x="87622" y="897467"/>
                </a:cubicBezTo>
                <a:cubicBezTo>
                  <a:pt x="98953" y="784165"/>
                  <a:pt x="90527" y="840610"/>
                  <a:pt x="113022" y="728134"/>
                </a:cubicBezTo>
                <a:cubicBezTo>
                  <a:pt x="117032" y="708085"/>
                  <a:pt x="132588" y="626818"/>
                  <a:pt x="138422" y="618067"/>
                </a:cubicBezTo>
                <a:lnTo>
                  <a:pt x="155356" y="592667"/>
                </a:lnTo>
                <a:cubicBezTo>
                  <a:pt x="173686" y="519342"/>
                  <a:pt x="151239" y="598724"/>
                  <a:pt x="180756" y="524934"/>
                </a:cubicBezTo>
                <a:cubicBezTo>
                  <a:pt x="187385" y="508361"/>
                  <a:pt x="187788" y="488986"/>
                  <a:pt x="197689" y="474134"/>
                </a:cubicBezTo>
                <a:cubicBezTo>
                  <a:pt x="203333" y="465667"/>
                  <a:pt x="210071" y="457835"/>
                  <a:pt x="214622" y="448734"/>
                </a:cubicBezTo>
                <a:cubicBezTo>
                  <a:pt x="236604" y="404770"/>
                  <a:pt x="206948" y="439476"/>
                  <a:pt x="240022" y="406400"/>
                </a:cubicBezTo>
                <a:cubicBezTo>
                  <a:pt x="242844" y="397933"/>
                  <a:pt x="242178" y="387311"/>
                  <a:pt x="248489" y="381000"/>
                </a:cubicBezTo>
                <a:cubicBezTo>
                  <a:pt x="262880" y="366610"/>
                  <a:pt x="284899" y="361525"/>
                  <a:pt x="299289" y="347134"/>
                </a:cubicBezTo>
                <a:cubicBezTo>
                  <a:pt x="304933" y="341489"/>
                  <a:pt x="309377" y="334307"/>
                  <a:pt x="316222" y="330200"/>
                </a:cubicBezTo>
                <a:cubicBezTo>
                  <a:pt x="323875" y="325608"/>
                  <a:pt x="333155" y="324556"/>
                  <a:pt x="341622" y="321734"/>
                </a:cubicBezTo>
                <a:cubicBezTo>
                  <a:pt x="399848" y="282916"/>
                  <a:pt x="373115" y="294303"/>
                  <a:pt x="417822" y="279400"/>
                </a:cubicBezTo>
                <a:cubicBezTo>
                  <a:pt x="450898" y="246326"/>
                  <a:pt x="416192" y="275982"/>
                  <a:pt x="460156" y="254000"/>
                </a:cubicBezTo>
                <a:cubicBezTo>
                  <a:pt x="469257" y="249449"/>
                  <a:pt x="476257" y="241200"/>
                  <a:pt x="485556" y="237067"/>
                </a:cubicBezTo>
                <a:cubicBezTo>
                  <a:pt x="501867" y="229818"/>
                  <a:pt x="519423" y="225778"/>
                  <a:pt x="536356" y="220134"/>
                </a:cubicBezTo>
                <a:lnTo>
                  <a:pt x="612556" y="194734"/>
                </a:lnTo>
                <a:cubicBezTo>
                  <a:pt x="621023" y="191912"/>
                  <a:pt x="629974" y="190258"/>
                  <a:pt x="637956" y="186267"/>
                </a:cubicBezTo>
                <a:cubicBezTo>
                  <a:pt x="732237" y="139126"/>
                  <a:pt x="613472" y="195448"/>
                  <a:pt x="705689" y="160867"/>
                </a:cubicBezTo>
                <a:cubicBezTo>
                  <a:pt x="717507" y="156435"/>
                  <a:pt x="727582" y="147925"/>
                  <a:pt x="739556" y="143934"/>
                </a:cubicBezTo>
                <a:cubicBezTo>
                  <a:pt x="753178" y="139393"/>
                  <a:pt x="822026" y="129133"/>
                  <a:pt x="832689" y="127000"/>
                </a:cubicBezTo>
                <a:cubicBezTo>
                  <a:pt x="968597" y="99819"/>
                  <a:pt x="746219" y="139645"/>
                  <a:pt x="908889" y="110067"/>
                </a:cubicBezTo>
                <a:cubicBezTo>
                  <a:pt x="925779" y="106996"/>
                  <a:pt x="942931" y="105324"/>
                  <a:pt x="959689" y="101600"/>
                </a:cubicBezTo>
                <a:cubicBezTo>
                  <a:pt x="980833" y="96901"/>
                  <a:pt x="996374" y="85589"/>
                  <a:pt x="1018956" y="84667"/>
                </a:cubicBezTo>
                <a:cubicBezTo>
                  <a:pt x="1145882" y="79486"/>
                  <a:pt x="1272956" y="79022"/>
                  <a:pt x="1399956" y="76200"/>
                </a:cubicBezTo>
                <a:cubicBezTo>
                  <a:pt x="1504953" y="71201"/>
                  <a:pt x="1579769" y="69750"/>
                  <a:pt x="1679356" y="59267"/>
                </a:cubicBezTo>
                <a:cubicBezTo>
                  <a:pt x="1699202" y="57178"/>
                  <a:pt x="1718820" y="53275"/>
                  <a:pt x="1738622" y="50800"/>
                </a:cubicBezTo>
                <a:cubicBezTo>
                  <a:pt x="1763981" y="47630"/>
                  <a:pt x="1789422" y="45156"/>
                  <a:pt x="1814822" y="42334"/>
                </a:cubicBezTo>
                <a:lnTo>
                  <a:pt x="2373622" y="50800"/>
                </a:lnTo>
                <a:cubicBezTo>
                  <a:pt x="2390782" y="51277"/>
                  <a:pt x="2407549" y="56103"/>
                  <a:pt x="2424422" y="59267"/>
                </a:cubicBezTo>
                <a:cubicBezTo>
                  <a:pt x="2452710" y="64571"/>
                  <a:pt x="2480484" y="73022"/>
                  <a:pt x="2509089" y="76200"/>
                </a:cubicBezTo>
                <a:cubicBezTo>
                  <a:pt x="2744493" y="102357"/>
                  <a:pt x="2451159" y="68960"/>
                  <a:pt x="2644556" y="93134"/>
                </a:cubicBezTo>
                <a:cubicBezTo>
                  <a:pt x="2715710" y="102028"/>
                  <a:pt x="2720024" y="100286"/>
                  <a:pt x="2788489" y="110067"/>
                </a:cubicBezTo>
                <a:cubicBezTo>
                  <a:pt x="2805483" y="112495"/>
                  <a:pt x="2822227" y="116638"/>
                  <a:pt x="2839289" y="118534"/>
                </a:cubicBezTo>
                <a:cubicBezTo>
                  <a:pt x="2873065" y="122287"/>
                  <a:pt x="2907022" y="124178"/>
                  <a:pt x="2940889" y="127000"/>
                </a:cubicBezTo>
                <a:lnTo>
                  <a:pt x="3829889" y="118534"/>
                </a:lnTo>
                <a:cubicBezTo>
                  <a:pt x="3889407" y="117117"/>
                  <a:pt x="4007689" y="101600"/>
                  <a:pt x="4007689" y="101600"/>
                </a:cubicBezTo>
                <a:cubicBezTo>
                  <a:pt x="4090321" y="80944"/>
                  <a:pt x="3987104" y="106176"/>
                  <a:pt x="4083889" y="84667"/>
                </a:cubicBezTo>
                <a:cubicBezTo>
                  <a:pt x="4119913" y="76661"/>
                  <a:pt x="4127666" y="71290"/>
                  <a:pt x="4168556" y="67734"/>
                </a:cubicBezTo>
                <a:cubicBezTo>
                  <a:pt x="4216436" y="63571"/>
                  <a:pt x="4264511" y="62089"/>
                  <a:pt x="4312489" y="59267"/>
                </a:cubicBezTo>
                <a:cubicBezTo>
                  <a:pt x="4346356" y="53623"/>
                  <a:pt x="4380422" y="49068"/>
                  <a:pt x="4414089" y="42334"/>
                </a:cubicBezTo>
                <a:cubicBezTo>
                  <a:pt x="4428200" y="39512"/>
                  <a:pt x="4442374" y="36989"/>
                  <a:pt x="4456422" y="33867"/>
                </a:cubicBezTo>
                <a:cubicBezTo>
                  <a:pt x="4467781" y="31343"/>
                  <a:pt x="4478840" y="27482"/>
                  <a:pt x="4490289" y="25400"/>
                </a:cubicBezTo>
                <a:cubicBezTo>
                  <a:pt x="4509923" y="21830"/>
                  <a:pt x="4529731" y="19221"/>
                  <a:pt x="4549556" y="16934"/>
                </a:cubicBezTo>
                <a:cubicBezTo>
                  <a:pt x="4603119" y="10754"/>
                  <a:pt x="4710422" y="0"/>
                  <a:pt x="4710422" y="0"/>
                </a:cubicBezTo>
                <a:cubicBezTo>
                  <a:pt x="4786622" y="2822"/>
                  <a:pt x="4863743" y="-3675"/>
                  <a:pt x="4939022" y="8467"/>
                </a:cubicBezTo>
                <a:cubicBezTo>
                  <a:pt x="4954783" y="11009"/>
                  <a:pt x="4956936" y="41720"/>
                  <a:pt x="4972889" y="42334"/>
                </a:cubicBezTo>
                <a:lnTo>
                  <a:pt x="5193022" y="50800"/>
                </a:lnTo>
                <a:cubicBezTo>
                  <a:pt x="5193315" y="50873"/>
                  <a:pt x="5248240" y="63685"/>
                  <a:pt x="5252289" y="67734"/>
                </a:cubicBezTo>
                <a:cubicBezTo>
                  <a:pt x="5258600" y="74045"/>
                  <a:pt x="5256765" y="85152"/>
                  <a:pt x="5260756" y="93134"/>
                </a:cubicBezTo>
                <a:cubicBezTo>
                  <a:pt x="5265307" y="102235"/>
                  <a:pt x="5273138" y="109433"/>
                  <a:pt x="5277689" y="118534"/>
                </a:cubicBezTo>
                <a:cubicBezTo>
                  <a:pt x="5281680" y="126516"/>
                  <a:pt x="5282165" y="135952"/>
                  <a:pt x="5286156" y="143934"/>
                </a:cubicBezTo>
                <a:cubicBezTo>
                  <a:pt x="5290707" y="153035"/>
                  <a:pt x="5298956" y="160035"/>
                  <a:pt x="5303089" y="169334"/>
                </a:cubicBezTo>
                <a:cubicBezTo>
                  <a:pt x="5314866" y="195833"/>
                  <a:pt x="5321453" y="225856"/>
                  <a:pt x="5328489" y="254000"/>
                </a:cubicBezTo>
                <a:cubicBezTo>
                  <a:pt x="5326242" y="276468"/>
                  <a:pt x="5319897" y="381187"/>
                  <a:pt x="5303089" y="406400"/>
                </a:cubicBezTo>
                <a:cubicBezTo>
                  <a:pt x="5297445" y="414867"/>
                  <a:pt x="5290707" y="422699"/>
                  <a:pt x="5286156" y="431800"/>
                </a:cubicBezTo>
                <a:cubicBezTo>
                  <a:pt x="5282165" y="439782"/>
                  <a:pt x="5282876" y="449938"/>
                  <a:pt x="5277689" y="457200"/>
                </a:cubicBezTo>
                <a:cubicBezTo>
                  <a:pt x="5268409" y="470191"/>
                  <a:pt x="5252678" y="477783"/>
                  <a:pt x="5243822" y="491067"/>
                </a:cubicBezTo>
                <a:lnTo>
                  <a:pt x="5209956" y="541867"/>
                </a:lnTo>
                <a:lnTo>
                  <a:pt x="5193022" y="567267"/>
                </a:lnTo>
                <a:cubicBezTo>
                  <a:pt x="5171743" y="631110"/>
                  <a:pt x="5200448" y="552416"/>
                  <a:pt x="5167622" y="618067"/>
                </a:cubicBezTo>
                <a:cubicBezTo>
                  <a:pt x="5145640" y="662031"/>
                  <a:pt x="5175299" y="627325"/>
                  <a:pt x="5142222" y="660400"/>
                </a:cubicBezTo>
                <a:cubicBezTo>
                  <a:pt x="5139400" y="671689"/>
                  <a:pt x="5138340" y="683571"/>
                  <a:pt x="5133756" y="694267"/>
                </a:cubicBezTo>
                <a:cubicBezTo>
                  <a:pt x="5129748" y="703620"/>
                  <a:pt x="5121373" y="710565"/>
                  <a:pt x="5116822" y="719667"/>
                </a:cubicBezTo>
                <a:cubicBezTo>
                  <a:pt x="5112831" y="727649"/>
                  <a:pt x="5111178" y="736600"/>
                  <a:pt x="5108356" y="745067"/>
                </a:cubicBezTo>
                <a:cubicBezTo>
                  <a:pt x="5105534" y="764823"/>
                  <a:pt x="5103803" y="784765"/>
                  <a:pt x="5099889" y="804334"/>
                </a:cubicBezTo>
                <a:cubicBezTo>
                  <a:pt x="5098139" y="813085"/>
                  <a:pt x="5093874" y="821153"/>
                  <a:pt x="5091422" y="829734"/>
                </a:cubicBezTo>
                <a:cubicBezTo>
                  <a:pt x="5088225" y="840922"/>
                  <a:pt x="5086300" y="852455"/>
                  <a:pt x="5082956" y="863600"/>
                </a:cubicBezTo>
                <a:cubicBezTo>
                  <a:pt x="5077827" y="880697"/>
                  <a:pt x="5070351" y="897083"/>
                  <a:pt x="5066022" y="914400"/>
                </a:cubicBezTo>
                <a:cubicBezTo>
                  <a:pt x="5057704" y="947673"/>
                  <a:pt x="5054368" y="964701"/>
                  <a:pt x="5040622" y="999067"/>
                </a:cubicBezTo>
                <a:cubicBezTo>
                  <a:pt x="5034978" y="1013178"/>
                  <a:pt x="5030486" y="1027806"/>
                  <a:pt x="5023689" y="1041400"/>
                </a:cubicBezTo>
                <a:cubicBezTo>
                  <a:pt x="5019138" y="1050501"/>
                  <a:pt x="5012400" y="1058333"/>
                  <a:pt x="5006756" y="1066800"/>
                </a:cubicBezTo>
                <a:cubicBezTo>
                  <a:pt x="4980274" y="1172727"/>
                  <a:pt x="5014126" y="1041001"/>
                  <a:pt x="4989822" y="1126067"/>
                </a:cubicBezTo>
                <a:cubicBezTo>
                  <a:pt x="4986625" y="1137256"/>
                  <a:pt x="4985036" y="1148895"/>
                  <a:pt x="4981356" y="1159934"/>
                </a:cubicBezTo>
                <a:cubicBezTo>
                  <a:pt x="4976550" y="1174352"/>
                  <a:pt x="4970067" y="1188156"/>
                  <a:pt x="4964422" y="1202267"/>
                </a:cubicBezTo>
                <a:cubicBezTo>
                  <a:pt x="4960378" y="1222490"/>
                  <a:pt x="4956679" y="1250088"/>
                  <a:pt x="4947489" y="1270000"/>
                </a:cubicBezTo>
                <a:cubicBezTo>
                  <a:pt x="4934266" y="1298649"/>
                  <a:pt x="4927468" y="1332356"/>
                  <a:pt x="4905156" y="1354667"/>
                </a:cubicBezTo>
                <a:lnTo>
                  <a:pt x="4888222" y="1371600"/>
                </a:lnTo>
                <a:cubicBezTo>
                  <a:pt x="4882578" y="1382889"/>
                  <a:pt x="4874350" y="1393222"/>
                  <a:pt x="4871289" y="1405467"/>
                </a:cubicBezTo>
                <a:cubicBezTo>
                  <a:pt x="4865770" y="1427541"/>
                  <a:pt x="4866563" y="1450756"/>
                  <a:pt x="4862822" y="1473200"/>
                </a:cubicBezTo>
                <a:cubicBezTo>
                  <a:pt x="4860909" y="1484678"/>
                  <a:pt x="4858940" y="1496371"/>
                  <a:pt x="4854356" y="1507067"/>
                </a:cubicBezTo>
                <a:cubicBezTo>
                  <a:pt x="4848109" y="1521643"/>
                  <a:pt x="4824227" y="1549731"/>
                  <a:pt x="4812022" y="1557867"/>
                </a:cubicBezTo>
                <a:cubicBezTo>
                  <a:pt x="4804596" y="1562818"/>
                  <a:pt x="4795089" y="1563512"/>
                  <a:pt x="4786622" y="1566334"/>
                </a:cubicBezTo>
                <a:cubicBezTo>
                  <a:pt x="4792267" y="1571978"/>
                  <a:pt x="4795589" y="1582769"/>
                  <a:pt x="4803556" y="1583267"/>
                </a:cubicBezTo>
                <a:cubicBezTo>
                  <a:pt x="4851654" y="1586273"/>
                  <a:pt x="4907760" y="1580793"/>
                  <a:pt x="4955956" y="1566334"/>
                </a:cubicBezTo>
                <a:cubicBezTo>
                  <a:pt x="4973053" y="1561205"/>
                  <a:pt x="5006756" y="1549400"/>
                  <a:pt x="5006756" y="1549400"/>
                </a:cubicBezTo>
                <a:cubicBezTo>
                  <a:pt x="5032156" y="1552222"/>
                  <a:pt x="5062511" y="1542533"/>
                  <a:pt x="5082956" y="1557867"/>
                </a:cubicBezTo>
                <a:cubicBezTo>
                  <a:pt x="5094468" y="1566501"/>
                  <a:pt x="5076855" y="1586005"/>
                  <a:pt x="5074489" y="1600200"/>
                </a:cubicBezTo>
                <a:cubicBezTo>
                  <a:pt x="5069299" y="1631338"/>
                  <a:pt x="5066105" y="1670455"/>
                  <a:pt x="5057556" y="1701800"/>
                </a:cubicBezTo>
                <a:cubicBezTo>
                  <a:pt x="5052860" y="1719020"/>
                  <a:pt x="5046266" y="1735667"/>
                  <a:pt x="5040622" y="1752600"/>
                </a:cubicBezTo>
                <a:lnTo>
                  <a:pt x="5032156" y="1778000"/>
                </a:lnTo>
                <a:lnTo>
                  <a:pt x="5023689" y="1803400"/>
                </a:lnTo>
                <a:cubicBezTo>
                  <a:pt x="5026511" y="1859845"/>
                  <a:pt x="5025678" y="1916591"/>
                  <a:pt x="5032156" y="1972734"/>
                </a:cubicBezTo>
                <a:cubicBezTo>
                  <a:pt x="5037334" y="2017610"/>
                  <a:pt x="5062399" y="2049341"/>
                  <a:pt x="5099889" y="2074334"/>
                </a:cubicBezTo>
                <a:cubicBezTo>
                  <a:pt x="5124864" y="2090984"/>
                  <a:pt x="5130317" y="2092220"/>
                  <a:pt x="5150689" y="2116667"/>
                </a:cubicBezTo>
                <a:cubicBezTo>
                  <a:pt x="5181017" y="2153061"/>
                  <a:pt x="5156998" y="2129284"/>
                  <a:pt x="5176089" y="2167467"/>
                </a:cubicBezTo>
                <a:cubicBezTo>
                  <a:pt x="5180640" y="2176568"/>
                  <a:pt x="5188889" y="2183568"/>
                  <a:pt x="5193022" y="2192867"/>
                </a:cubicBezTo>
                <a:cubicBezTo>
                  <a:pt x="5200271" y="2209178"/>
                  <a:pt x="5209956" y="2243667"/>
                  <a:pt x="5209956" y="2243667"/>
                </a:cubicBezTo>
                <a:cubicBezTo>
                  <a:pt x="5224828" y="2332908"/>
                  <a:pt x="5212759" y="2256230"/>
                  <a:pt x="5226889" y="2362200"/>
                </a:cubicBezTo>
                <a:cubicBezTo>
                  <a:pt x="5229527" y="2381981"/>
                  <a:pt x="5233024" y="2401647"/>
                  <a:pt x="5235356" y="2421467"/>
                </a:cubicBezTo>
                <a:cubicBezTo>
                  <a:pt x="5238670" y="2449636"/>
                  <a:pt x="5241000" y="2477912"/>
                  <a:pt x="5243822" y="2506134"/>
                </a:cubicBezTo>
                <a:cubicBezTo>
                  <a:pt x="5241000" y="2554112"/>
                  <a:pt x="5241572" y="2602410"/>
                  <a:pt x="5235356" y="2650067"/>
                </a:cubicBezTo>
                <a:cubicBezTo>
                  <a:pt x="5230539" y="2686998"/>
                  <a:pt x="5215014" y="2703175"/>
                  <a:pt x="5201489" y="2734734"/>
                </a:cubicBezTo>
                <a:cubicBezTo>
                  <a:pt x="5174667" y="2797319"/>
                  <a:pt x="5225152" y="2711940"/>
                  <a:pt x="5159156" y="2810934"/>
                </a:cubicBezTo>
                <a:lnTo>
                  <a:pt x="5142222" y="2836334"/>
                </a:lnTo>
                <a:cubicBezTo>
                  <a:pt x="5139400" y="2844801"/>
                  <a:pt x="5138348" y="2854081"/>
                  <a:pt x="5133756" y="2861734"/>
                </a:cubicBezTo>
                <a:cubicBezTo>
                  <a:pt x="5129649" y="2868579"/>
                  <a:pt x="5121612" y="2872281"/>
                  <a:pt x="5116822" y="2878667"/>
                </a:cubicBezTo>
                <a:cubicBezTo>
                  <a:pt x="5104611" y="2894948"/>
                  <a:pt x="5094245" y="2912534"/>
                  <a:pt x="5082956" y="2929467"/>
                </a:cubicBezTo>
                <a:lnTo>
                  <a:pt x="5066022" y="2954867"/>
                </a:lnTo>
                <a:cubicBezTo>
                  <a:pt x="5062030" y="2966843"/>
                  <a:pt x="5049089" y="3003506"/>
                  <a:pt x="5049089" y="3014134"/>
                </a:cubicBezTo>
                <a:cubicBezTo>
                  <a:pt x="5049089" y="3086678"/>
                  <a:pt x="5052370" y="3149075"/>
                  <a:pt x="5066022" y="3217334"/>
                </a:cubicBezTo>
                <a:cubicBezTo>
                  <a:pt x="5068304" y="3228744"/>
                  <a:pt x="5071667" y="3239911"/>
                  <a:pt x="5074489" y="3251200"/>
                </a:cubicBezTo>
                <a:cubicBezTo>
                  <a:pt x="5072161" y="3267498"/>
                  <a:pt x="5064584" y="3345772"/>
                  <a:pt x="5049089" y="3361267"/>
                </a:cubicBezTo>
                <a:cubicBezTo>
                  <a:pt x="5040622" y="3369734"/>
                  <a:pt x="5031040" y="3377216"/>
                  <a:pt x="5023689" y="3386667"/>
                </a:cubicBezTo>
                <a:cubicBezTo>
                  <a:pt x="5011194" y="3402731"/>
                  <a:pt x="4989822" y="3437467"/>
                  <a:pt x="4989822" y="3437467"/>
                </a:cubicBezTo>
                <a:cubicBezTo>
                  <a:pt x="4984178" y="3454400"/>
                  <a:pt x="4982790" y="3473415"/>
                  <a:pt x="4972889" y="3488267"/>
                </a:cubicBezTo>
                <a:cubicBezTo>
                  <a:pt x="4957617" y="3511176"/>
                  <a:pt x="4949763" y="3520682"/>
                  <a:pt x="4939022" y="3547534"/>
                </a:cubicBezTo>
                <a:cubicBezTo>
                  <a:pt x="4932393" y="3564107"/>
                  <a:pt x="4931990" y="3583482"/>
                  <a:pt x="4922089" y="3598334"/>
                </a:cubicBezTo>
                <a:cubicBezTo>
                  <a:pt x="4898155" y="3634236"/>
                  <a:pt x="4909707" y="3614633"/>
                  <a:pt x="4888222" y="3657600"/>
                </a:cubicBezTo>
                <a:cubicBezTo>
                  <a:pt x="4885400" y="3668889"/>
                  <a:pt x="4883974" y="3680622"/>
                  <a:pt x="4879756" y="3691467"/>
                </a:cubicBezTo>
                <a:cubicBezTo>
                  <a:pt x="4868634" y="3720067"/>
                  <a:pt x="4830221" y="3825666"/>
                  <a:pt x="4795089" y="3860800"/>
                </a:cubicBezTo>
                <a:cubicBezTo>
                  <a:pt x="4789445" y="3866445"/>
                  <a:pt x="4785296" y="3874164"/>
                  <a:pt x="4778156" y="3877734"/>
                </a:cubicBezTo>
                <a:cubicBezTo>
                  <a:pt x="4767748" y="3882938"/>
                  <a:pt x="4755478" y="3883003"/>
                  <a:pt x="4744289" y="3886200"/>
                </a:cubicBezTo>
                <a:cubicBezTo>
                  <a:pt x="4694783" y="3900344"/>
                  <a:pt x="4744584" y="3889898"/>
                  <a:pt x="4685022" y="3903134"/>
                </a:cubicBezTo>
                <a:cubicBezTo>
                  <a:pt x="4670974" y="3906256"/>
                  <a:pt x="4656650" y="3908110"/>
                  <a:pt x="4642689" y="3911600"/>
                </a:cubicBezTo>
                <a:cubicBezTo>
                  <a:pt x="4634031" y="3913765"/>
                  <a:pt x="4625870" y="3917615"/>
                  <a:pt x="4617289" y="3920067"/>
                </a:cubicBezTo>
                <a:cubicBezTo>
                  <a:pt x="4606100" y="3923264"/>
                  <a:pt x="4594711" y="3925712"/>
                  <a:pt x="4583422" y="3928534"/>
                </a:cubicBezTo>
                <a:cubicBezTo>
                  <a:pt x="4574955" y="3934178"/>
                  <a:pt x="4567375" y="3941459"/>
                  <a:pt x="4558022" y="3945467"/>
                </a:cubicBezTo>
                <a:cubicBezTo>
                  <a:pt x="4547327" y="3950051"/>
                  <a:pt x="4535301" y="3950590"/>
                  <a:pt x="4524156" y="3953934"/>
                </a:cubicBezTo>
                <a:cubicBezTo>
                  <a:pt x="4507060" y="3959063"/>
                  <a:pt x="4490289" y="3965223"/>
                  <a:pt x="4473356" y="3970867"/>
                </a:cubicBezTo>
                <a:lnTo>
                  <a:pt x="4447956" y="3979334"/>
                </a:lnTo>
                <a:lnTo>
                  <a:pt x="4422556" y="3987800"/>
                </a:lnTo>
                <a:cubicBezTo>
                  <a:pt x="4414089" y="3993445"/>
                  <a:pt x="4405102" y="3998377"/>
                  <a:pt x="4397156" y="4004734"/>
                </a:cubicBezTo>
                <a:cubicBezTo>
                  <a:pt x="4370908" y="4025732"/>
                  <a:pt x="4389564" y="4021229"/>
                  <a:pt x="4354822" y="4038600"/>
                </a:cubicBezTo>
                <a:cubicBezTo>
                  <a:pt x="4346840" y="4042591"/>
                  <a:pt x="4337404" y="4043076"/>
                  <a:pt x="4329422" y="4047067"/>
                </a:cubicBezTo>
                <a:cubicBezTo>
                  <a:pt x="4320321" y="4051618"/>
                  <a:pt x="4313321" y="4059867"/>
                  <a:pt x="4304022" y="4064000"/>
                </a:cubicBezTo>
                <a:cubicBezTo>
                  <a:pt x="4303997" y="4064011"/>
                  <a:pt x="4240535" y="4085162"/>
                  <a:pt x="4227822" y="4089400"/>
                </a:cubicBezTo>
                <a:lnTo>
                  <a:pt x="4202422" y="4097867"/>
                </a:lnTo>
                <a:cubicBezTo>
                  <a:pt x="4193955" y="4100689"/>
                  <a:pt x="4185680" y="4104170"/>
                  <a:pt x="4177022" y="4106334"/>
                </a:cubicBezTo>
                <a:cubicBezTo>
                  <a:pt x="4165733" y="4109156"/>
                  <a:pt x="4154344" y="4111603"/>
                  <a:pt x="4143156" y="4114800"/>
                </a:cubicBezTo>
                <a:cubicBezTo>
                  <a:pt x="4134575" y="4117252"/>
                  <a:pt x="4126507" y="4121517"/>
                  <a:pt x="4117756" y="4123267"/>
                </a:cubicBezTo>
                <a:cubicBezTo>
                  <a:pt x="4098187" y="4127181"/>
                  <a:pt x="4078174" y="4128453"/>
                  <a:pt x="4058489" y="4131734"/>
                </a:cubicBezTo>
                <a:cubicBezTo>
                  <a:pt x="4044294" y="4134100"/>
                  <a:pt x="4030448" y="4138519"/>
                  <a:pt x="4016156" y="4140200"/>
                </a:cubicBezTo>
                <a:cubicBezTo>
                  <a:pt x="3867789" y="4157655"/>
                  <a:pt x="3632773" y="4154793"/>
                  <a:pt x="3525089" y="4157134"/>
                </a:cubicBezTo>
                <a:lnTo>
                  <a:pt x="3474289" y="4165600"/>
                </a:lnTo>
                <a:cubicBezTo>
                  <a:pt x="3460131" y="4168174"/>
                  <a:pt x="3446151" y="4171701"/>
                  <a:pt x="3431956" y="4174067"/>
                </a:cubicBezTo>
                <a:cubicBezTo>
                  <a:pt x="3412271" y="4177348"/>
                  <a:pt x="3392413" y="4179500"/>
                  <a:pt x="3372689" y="4182534"/>
                </a:cubicBezTo>
                <a:cubicBezTo>
                  <a:pt x="3355722" y="4185144"/>
                  <a:pt x="3338923" y="4188871"/>
                  <a:pt x="3321889" y="4191000"/>
                </a:cubicBezTo>
                <a:cubicBezTo>
                  <a:pt x="3293745" y="4194518"/>
                  <a:pt x="3265412" y="4196335"/>
                  <a:pt x="3237222" y="4199467"/>
                </a:cubicBezTo>
                <a:cubicBezTo>
                  <a:pt x="3141864" y="4210063"/>
                  <a:pt x="3194648" y="4206591"/>
                  <a:pt x="3093289" y="4216400"/>
                </a:cubicBezTo>
                <a:lnTo>
                  <a:pt x="2907022" y="4233334"/>
                </a:lnTo>
                <a:lnTo>
                  <a:pt x="2458289" y="4224867"/>
                </a:lnTo>
                <a:cubicBezTo>
                  <a:pt x="2429940" y="4223967"/>
                  <a:pt x="2401922" y="4218287"/>
                  <a:pt x="2373622" y="4216400"/>
                </a:cubicBezTo>
                <a:cubicBezTo>
                  <a:pt x="2317232" y="4212641"/>
                  <a:pt x="2260717" y="4211069"/>
                  <a:pt x="2204289" y="4207934"/>
                </a:cubicBezTo>
                <a:cubicBezTo>
                  <a:pt x="2159115" y="4205424"/>
                  <a:pt x="2114032" y="4201206"/>
                  <a:pt x="2068822" y="4199467"/>
                </a:cubicBezTo>
                <a:cubicBezTo>
                  <a:pt x="1967525" y="4195571"/>
                  <a:pt x="1502125" y="4184613"/>
                  <a:pt x="1416889" y="4182534"/>
                </a:cubicBezTo>
                <a:cubicBezTo>
                  <a:pt x="1245938" y="4169383"/>
                  <a:pt x="1365478" y="4180981"/>
                  <a:pt x="1247556" y="4165600"/>
                </a:cubicBezTo>
                <a:cubicBezTo>
                  <a:pt x="1202431" y="4159714"/>
                  <a:pt x="1156237" y="4159704"/>
                  <a:pt x="1112089" y="4148667"/>
                </a:cubicBezTo>
                <a:cubicBezTo>
                  <a:pt x="1100800" y="4145845"/>
                  <a:pt x="1089632" y="4142482"/>
                  <a:pt x="1078222" y="4140200"/>
                </a:cubicBezTo>
                <a:cubicBezTo>
                  <a:pt x="1061388" y="4136833"/>
                  <a:pt x="1044256" y="4135101"/>
                  <a:pt x="1027422" y="4131734"/>
                </a:cubicBezTo>
                <a:cubicBezTo>
                  <a:pt x="1016012" y="4129452"/>
                  <a:pt x="1004915" y="4125791"/>
                  <a:pt x="993556" y="4123267"/>
                </a:cubicBezTo>
                <a:cubicBezTo>
                  <a:pt x="962494" y="4116364"/>
                  <a:pt x="946843" y="4115180"/>
                  <a:pt x="917356" y="4106334"/>
                </a:cubicBezTo>
                <a:cubicBezTo>
                  <a:pt x="900259" y="4101205"/>
                  <a:pt x="883489" y="4095044"/>
                  <a:pt x="866556" y="4089400"/>
                </a:cubicBezTo>
                <a:lnTo>
                  <a:pt x="815756" y="4072467"/>
                </a:lnTo>
                <a:lnTo>
                  <a:pt x="764956" y="4055534"/>
                </a:lnTo>
                <a:cubicBezTo>
                  <a:pt x="750845" y="4052712"/>
                  <a:pt x="736506" y="4050853"/>
                  <a:pt x="722622" y="4047067"/>
                </a:cubicBezTo>
                <a:cubicBezTo>
                  <a:pt x="705402" y="4042371"/>
                  <a:pt x="689138" y="4034463"/>
                  <a:pt x="671822" y="4030134"/>
                </a:cubicBezTo>
                <a:cubicBezTo>
                  <a:pt x="660533" y="4027312"/>
                  <a:pt x="648851" y="4025753"/>
                  <a:pt x="637956" y="4021667"/>
                </a:cubicBezTo>
                <a:cubicBezTo>
                  <a:pt x="626138" y="4017235"/>
                  <a:pt x="615808" y="4009421"/>
                  <a:pt x="604089" y="4004734"/>
                </a:cubicBezTo>
                <a:cubicBezTo>
                  <a:pt x="587516" y="3998105"/>
                  <a:pt x="570222" y="3993444"/>
                  <a:pt x="553289" y="3987800"/>
                </a:cubicBezTo>
                <a:lnTo>
                  <a:pt x="527889" y="3979334"/>
                </a:lnTo>
                <a:cubicBezTo>
                  <a:pt x="519422" y="3973689"/>
                  <a:pt x="511591" y="3966951"/>
                  <a:pt x="502489" y="3962400"/>
                </a:cubicBezTo>
                <a:cubicBezTo>
                  <a:pt x="494507" y="3958409"/>
                  <a:pt x="484742" y="3958526"/>
                  <a:pt x="477089" y="3953934"/>
                </a:cubicBezTo>
                <a:cubicBezTo>
                  <a:pt x="418980" y="3919068"/>
                  <a:pt x="506709" y="3952517"/>
                  <a:pt x="434756" y="3928534"/>
                </a:cubicBezTo>
                <a:cubicBezTo>
                  <a:pt x="403431" y="3897209"/>
                  <a:pt x="424466" y="3916030"/>
                  <a:pt x="367022" y="3877734"/>
                </a:cubicBezTo>
                <a:cubicBezTo>
                  <a:pt x="334194" y="3855849"/>
                  <a:pt x="351278" y="3864018"/>
                  <a:pt x="316222" y="3852334"/>
                </a:cubicBezTo>
                <a:cubicBezTo>
                  <a:pt x="260569" y="3796677"/>
                  <a:pt x="365221" y="3896287"/>
                  <a:pt x="248489" y="3818467"/>
                </a:cubicBezTo>
                <a:cubicBezTo>
                  <a:pt x="175697" y="3769940"/>
                  <a:pt x="267796" y="3828120"/>
                  <a:pt x="197689" y="3793067"/>
                </a:cubicBezTo>
                <a:cubicBezTo>
                  <a:pt x="188588" y="3788516"/>
                  <a:pt x="181588" y="3780267"/>
                  <a:pt x="172289" y="3776134"/>
                </a:cubicBezTo>
                <a:cubicBezTo>
                  <a:pt x="155978" y="3768885"/>
                  <a:pt x="138422" y="3764844"/>
                  <a:pt x="121489" y="3759200"/>
                </a:cubicBezTo>
                <a:lnTo>
                  <a:pt x="96089" y="3750734"/>
                </a:lnTo>
                <a:cubicBezTo>
                  <a:pt x="84800" y="3739445"/>
                  <a:pt x="75506" y="3725723"/>
                  <a:pt x="62222" y="3716867"/>
                </a:cubicBezTo>
                <a:cubicBezTo>
                  <a:pt x="53755" y="3711223"/>
                  <a:pt x="44017" y="3707129"/>
                  <a:pt x="36822" y="3699934"/>
                </a:cubicBezTo>
                <a:cubicBezTo>
                  <a:pt x="32360" y="3695472"/>
                  <a:pt x="22711" y="3678767"/>
                  <a:pt x="19889" y="3674534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7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k-Fold cross validation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50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797718"/>
                <a:ext cx="8458200" cy="27836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Assume the test set is too small for good performance estimate.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 this case, we use </a:t>
                </a:r>
                <a:r>
                  <a:rPr lang="en-US" sz="1800" b="1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k-fold cross validation</a:t>
                </a:r>
              </a:p>
              <a:p>
                <a:pPr marL="1316038" lvl="2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Randomly partition training data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𝐷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into k folds of equal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316038" lvl="2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𝑖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=1,…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:</m:t>
                    </m:r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73238" lvl="3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Train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𝐷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b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73238" lvl="3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performance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 marL="1316038" lvl="2" indent="-342900">
                  <a:spcBef>
                    <a:spcPts val="800"/>
                  </a:spcBef>
                  <a:spcAft>
                    <a:spcPts val="100"/>
                  </a:spcAft>
                  <a:buFont typeface="+mj-lt"/>
                  <a:buAutoNum type="arabicPeriod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Report the mean and standard deviation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97718"/>
                <a:ext cx="8458200" cy="2783682"/>
              </a:xfrm>
              <a:prstGeom prst="rect">
                <a:avLst/>
              </a:prstGeom>
              <a:blipFill>
                <a:blip r:embed="rId3"/>
                <a:stretch>
                  <a:fillRect t="-905" b="-4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06590"/>
            <a:ext cx="2590800" cy="2368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555231"/>
            <a:ext cx="4800600" cy="2898082"/>
          </a:xfrm>
          <a:prstGeom prst="rect">
            <a:avLst/>
          </a:prstGeom>
        </p:spPr>
      </p:pic>
      <p:sp>
        <p:nvSpPr>
          <p:cNvPr id="10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30420" y="6445623"/>
            <a:ext cx="830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Foundations of Machine learning, Bloomberg ML EDU</a:t>
            </a:r>
          </a:p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Provost and Fawcett, Data science for business, figure 5-9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01399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Time series model evaluation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51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797718"/>
                <a:ext cx="8686800" cy="27836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Random splitting may cause issues for time series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Some test periods may happen before training periods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Suppose the time-series changes slowly over time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To predict at test day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, just predict value at training day closest to it in time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97718"/>
                <a:ext cx="8686800" cy="2783682"/>
              </a:xfrm>
              <a:prstGeom prst="rect">
                <a:avLst/>
              </a:prstGeom>
              <a:blipFill rotWithShape="0">
                <a:blip r:embed="rId3"/>
                <a:stretch>
                  <a:fillRect t="-13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28600" y="6419843"/>
            <a:ext cx="830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Foundations of Machine learning, Bloomberg ML EDU</a:t>
            </a:r>
          </a:p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en-US" sz="800" dirty="0">
                <a:hlinkClick r:id="rId5"/>
              </a:rPr>
              <a:t>https://stats.stackexchange.com/users/123886/jatin-garg</a:t>
            </a:r>
            <a:r>
              <a:rPr lang="en-US" sz="800" dirty="0"/>
              <a:t>, </a:t>
            </a:r>
            <a:r>
              <a:rPr lang="en-US" sz="800" dirty="0">
                <a:hlinkClick r:id="rId6"/>
              </a:rPr>
              <a:t>https://stats.stackexchange.com/q/268847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29052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Time series model evaluation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52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797718"/>
                <a:ext cx="8686800" cy="27836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Random splitting may cause issues for time series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Some test periods may happen before training periods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Suppose the time-series changes slowly over time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To predict at test day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, just predict value at training day closest to it in time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Create split, by splitting in time, train is everything before day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and test is afterward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97718"/>
                <a:ext cx="8686800" cy="2783682"/>
              </a:xfrm>
              <a:prstGeom prst="rect">
                <a:avLst/>
              </a:prstGeom>
              <a:blipFill rotWithShape="0">
                <a:blip r:embed="rId3"/>
                <a:stretch>
                  <a:fillRect t="-13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28600" y="6419843"/>
            <a:ext cx="830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Foundations of Machine learning, Bloomberg ML EDU</a:t>
            </a:r>
          </a:p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en-US" sz="800" dirty="0">
                <a:hlinkClick r:id="rId5"/>
              </a:rPr>
              <a:t>https://stats.stackexchange.com/users/123886/jatin-garg</a:t>
            </a:r>
            <a:r>
              <a:rPr lang="en-US" sz="800" dirty="0"/>
              <a:t>, </a:t>
            </a:r>
            <a:r>
              <a:rPr lang="en-US" sz="800" dirty="0">
                <a:hlinkClick r:id="rId6"/>
              </a:rPr>
              <a:t>https://stats.stackexchange.com/q/268847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743200"/>
            <a:ext cx="6248400" cy="41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Time series model evaluation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53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797718"/>
                <a:ext cx="8686800" cy="27836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Random splitting may cause issues for time series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Some test periods may happen before training periods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Suppose the time-series changes slowly over time</a:t>
                </a:r>
              </a:p>
              <a:p>
                <a:pPr marL="1258888" lvl="2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To predict at test day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, just predict value at training day closest to it in time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Create split, by splitting in time, train is everything before day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and test is afterward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Similarly, for cross-validation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97718"/>
                <a:ext cx="8686800" cy="2783682"/>
              </a:xfrm>
              <a:prstGeom prst="rect">
                <a:avLst/>
              </a:prstGeom>
              <a:blipFill rotWithShape="0">
                <a:blip r:embed="rId3"/>
                <a:stretch>
                  <a:fillRect t="-1313" b="-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7411">
            <a:extLst>
              <a:ext uri="{FF2B5EF4-FFF2-40B4-BE49-F238E27FC236}">
                <a16:creationId xmlns:a16="http://schemas.microsoft.com/office/drawing/2014/main" id="{736977AE-AA38-4E59-9BC8-FC59B29A7BAC}"/>
              </a:ext>
            </a:extLst>
          </p:cNvPr>
          <p:cNvSpPr txBox="1"/>
          <p:nvPr/>
        </p:nvSpPr>
        <p:spPr>
          <a:xfrm>
            <a:off x="228600" y="6419843"/>
            <a:ext cx="830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David Rosenberg, Foundations of Machine learning, Bloomberg ML EDU</a:t>
            </a:r>
          </a:p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en-US" sz="800" dirty="0">
                <a:hlinkClick r:id="rId5"/>
              </a:rPr>
              <a:t>https://stats.stackexchange.com/users/123886/jatin-garg</a:t>
            </a:r>
            <a:r>
              <a:rPr lang="en-US" sz="800" dirty="0"/>
              <a:t>, </a:t>
            </a:r>
            <a:r>
              <a:rPr lang="en-US" sz="800" dirty="0">
                <a:hlinkClick r:id="rId6"/>
              </a:rPr>
              <a:t>https://stats.stackexchange.com/q/268847</a:t>
            </a:r>
            <a:endParaRPr lang="en-US" sz="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3581401"/>
            <a:ext cx="6337300" cy="29616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743200"/>
            <a:ext cx="6248400" cy="41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819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Curse of Dimensionality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54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47260" y="1096928"/>
                <a:ext cx="8620540" cy="47704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 low dimension space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≤4)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, Nearest neighbor is a pretty good estimation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Methods that work in low dimensional spaces might fail in higher dimensions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If some of the features are irrelevant, for sure it will hurt the model accuracy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But even in case of all relevant features, high dimensional space behave oddly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Low-dimensional visualizations are misleading! In high dimensions, most points are far apart.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Nearest neighbors can be very far from the actual estimation point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This is called </a:t>
                </a:r>
                <a:r>
                  <a:rPr lang="en-US" sz="1800" dirty="0">
                    <a:solidFill>
                      <a:srgbClr val="FF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curse of dimensionality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60" y="1096928"/>
                <a:ext cx="8620540" cy="4770472"/>
              </a:xfrm>
              <a:prstGeom prst="rect">
                <a:avLst/>
              </a:prstGeom>
              <a:blipFill>
                <a:blip r:embed="rId3"/>
                <a:stretch>
                  <a:fillRect t="-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17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Curse of Dimensionality- Example 1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55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7260" y="1096928"/>
            <a:ext cx="8620540" cy="4770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What fraction of the points in a square lie outside the circle inscribed in it?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400"/>
            <a:ext cx="2209800" cy="2249616"/>
          </a:xfrm>
          <a:prstGeom prst="rect">
            <a:avLst/>
          </a:prstGeom>
        </p:spPr>
      </p:pic>
      <p:sp>
        <p:nvSpPr>
          <p:cNvPr id="7" name="TextBox 17411">
            <a:extLst>
              <a:ext uri="{FF2B5EF4-FFF2-40B4-BE49-F238E27FC236}">
                <a16:creationId xmlns:a16="http://schemas.microsoft.com/office/drawing/2014/main" id="{5D2B19BF-E599-4D8E-AADA-B1F9BE5EC80D}"/>
              </a:ext>
            </a:extLst>
          </p:cNvPr>
          <p:cNvSpPr txBox="1"/>
          <p:nvPr/>
        </p:nvSpPr>
        <p:spPr>
          <a:xfrm>
            <a:off x="243358" y="6506031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A Introduction to Statistical Learning with Application in R, Trever Hastie and Rob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Tibshirani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70444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Curse of Dimensionality- Example 1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56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7260" y="1096928"/>
            <a:ext cx="8620540" cy="4770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What fraction of the points in a square lie outside the circle inscribed in it?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400"/>
            <a:ext cx="2209800" cy="22496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087" y="2496843"/>
            <a:ext cx="2126457" cy="830064"/>
          </a:xfrm>
          <a:prstGeom prst="rect">
            <a:avLst/>
          </a:prstGeom>
        </p:spPr>
      </p:pic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2743200" y="3804309"/>
            <a:ext cx="1203152" cy="160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17635" y="3527310"/>
                <a:ext cx="742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20%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35" y="3527310"/>
                <a:ext cx="74219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820" t="-148889" r="-8197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7411">
            <a:extLst>
              <a:ext uri="{FF2B5EF4-FFF2-40B4-BE49-F238E27FC236}">
                <a16:creationId xmlns:a16="http://schemas.microsoft.com/office/drawing/2014/main" id="{5D2B19BF-E599-4D8E-AADA-B1F9BE5EC80D}"/>
              </a:ext>
            </a:extLst>
          </p:cNvPr>
          <p:cNvSpPr txBox="1"/>
          <p:nvPr/>
        </p:nvSpPr>
        <p:spPr>
          <a:xfrm>
            <a:off x="243358" y="6506031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A Introduction to Statistical Learning with Application in R, Trever Hastie and Rob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Tibshirani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62901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Curse of Dimensionality- Example 1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57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7260" y="1096928"/>
            <a:ext cx="8620540" cy="4770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What fraction of the points in a cube lie outside the sphere inscribed in it?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0" y="2133600"/>
            <a:ext cx="2288048" cy="2039009"/>
          </a:xfrm>
          <a:prstGeom prst="rect">
            <a:avLst/>
          </a:prstGeom>
        </p:spPr>
      </p:pic>
      <p:sp>
        <p:nvSpPr>
          <p:cNvPr id="7" name="TextBox 17411">
            <a:extLst>
              <a:ext uri="{FF2B5EF4-FFF2-40B4-BE49-F238E27FC236}">
                <a16:creationId xmlns:a16="http://schemas.microsoft.com/office/drawing/2014/main" id="{5D2B19BF-E599-4D8E-AADA-B1F9BE5EC80D}"/>
              </a:ext>
            </a:extLst>
          </p:cNvPr>
          <p:cNvSpPr txBox="1"/>
          <p:nvPr/>
        </p:nvSpPr>
        <p:spPr>
          <a:xfrm>
            <a:off x="243358" y="6506031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A Introduction to Statistical Learning with Application in R, Trever Hastie and Rob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Tibshirani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451142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Curse of Dimensionality- Example 1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58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7260" y="1096928"/>
            <a:ext cx="8620540" cy="4770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What fraction of the points in a cube lie outside the sphere inscribed in it?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Straight Arrow Connector 4"/>
          <p:cNvCxnSpPr>
            <a:endCxn id="16" idx="0"/>
          </p:cNvCxnSpPr>
          <p:nvPr/>
        </p:nvCxnSpPr>
        <p:spPr>
          <a:xfrm>
            <a:off x="2895600" y="3665809"/>
            <a:ext cx="1676400" cy="281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17635" y="3527310"/>
                <a:ext cx="742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50%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35" y="3527310"/>
                <a:ext cx="74219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820" t="-148889" r="-8197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0" y="2133600"/>
            <a:ext cx="2288048" cy="20390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877" y="2397968"/>
            <a:ext cx="2342391" cy="985292"/>
          </a:xfrm>
          <a:prstGeom prst="rect">
            <a:avLst/>
          </a:prstGeom>
        </p:spPr>
      </p:pic>
      <p:sp>
        <p:nvSpPr>
          <p:cNvPr id="10" name="TextBox 17411">
            <a:extLst>
              <a:ext uri="{FF2B5EF4-FFF2-40B4-BE49-F238E27FC236}">
                <a16:creationId xmlns:a16="http://schemas.microsoft.com/office/drawing/2014/main" id="{5D2B19BF-E599-4D8E-AADA-B1F9BE5EC80D}"/>
              </a:ext>
            </a:extLst>
          </p:cNvPr>
          <p:cNvSpPr txBox="1"/>
          <p:nvPr/>
        </p:nvSpPr>
        <p:spPr>
          <a:xfrm>
            <a:off x="243358" y="6506031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A Introduction to Statistical Learning with Application in R, Trever Hastie and Rob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Tibshirani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350617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Curse of Dimensionality- Example 1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59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7260" y="1096928"/>
            <a:ext cx="8620540" cy="4770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What fraction of the points in a cube lie outside the sphere inscribed in it?</a:t>
            </a: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As the dimensionality increases, this fraction approaches 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Straight Arrow Connector 4"/>
          <p:cNvCxnSpPr>
            <a:endCxn id="16" idx="0"/>
          </p:cNvCxnSpPr>
          <p:nvPr/>
        </p:nvCxnSpPr>
        <p:spPr>
          <a:xfrm>
            <a:off x="2895600" y="3665809"/>
            <a:ext cx="1676400" cy="281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17635" y="3527310"/>
                <a:ext cx="742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50%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35" y="3527310"/>
                <a:ext cx="74219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820" t="-148889" r="-8197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0" y="2133600"/>
            <a:ext cx="2288048" cy="20390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877" y="2397968"/>
            <a:ext cx="2342391" cy="985292"/>
          </a:xfrm>
          <a:prstGeom prst="rect">
            <a:avLst/>
          </a:prstGeom>
        </p:spPr>
      </p:pic>
      <p:sp>
        <p:nvSpPr>
          <p:cNvPr id="10" name="TextBox 17411">
            <a:extLst>
              <a:ext uri="{FF2B5EF4-FFF2-40B4-BE49-F238E27FC236}">
                <a16:creationId xmlns:a16="http://schemas.microsoft.com/office/drawing/2014/main" id="{5D2B19BF-E599-4D8E-AADA-B1F9BE5EC80D}"/>
              </a:ext>
            </a:extLst>
          </p:cNvPr>
          <p:cNvSpPr txBox="1"/>
          <p:nvPr/>
        </p:nvSpPr>
        <p:spPr>
          <a:xfrm>
            <a:off x="243358" y="6506031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A Introduction to Statistical Learning with Application in R, Trever Hastie and Rob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Tibshirani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88131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F7FE01A-2166-B646-B01F-899FE1EA173A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itchFamily="34" charset="0"/>
                <a:ea typeface="MS PGothic" pitchFamily="34" charset="-128"/>
                <a:cs typeface="MS PGothic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itchFamily="34" charset="0"/>
                <a:ea typeface="MS PGothic" pitchFamily="34" charset="-128"/>
                <a:cs typeface="MS PGothic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itchFamily="34" charset="0"/>
                <a:ea typeface="MS PGothic" pitchFamily="34" charset="-128"/>
                <a:cs typeface="MS PGothic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itchFamily="34" charset="0"/>
                <a:ea typeface="MS PGothic" pitchFamily="34" charset="-128"/>
                <a:cs typeface="MS PGothic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en-US" sz="2200" b="1" dirty="0"/>
              <a:t>Machine Learning</a:t>
            </a:r>
            <a:endParaRPr lang="en-US" altLang="en-US" sz="2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804145-C70D-BA4D-A2CA-2A1EDAE5A37F}"/>
              </a:ext>
            </a:extLst>
          </p:cNvPr>
          <p:cNvGrpSpPr/>
          <p:nvPr/>
        </p:nvGrpSpPr>
        <p:grpSpPr>
          <a:xfrm>
            <a:off x="0" y="716280"/>
            <a:ext cx="9053170" cy="5354320"/>
            <a:chOff x="0" y="716280"/>
            <a:chExt cx="9053170" cy="5354320"/>
          </a:xfrm>
        </p:grpSpPr>
        <p:pic>
          <p:nvPicPr>
            <p:cNvPr id="11" name="Picture 10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73EDA4A7-EB5F-3447-95CB-DC9E6CE0A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71"/>
            <a:stretch/>
          </p:blipFill>
          <p:spPr>
            <a:xfrm>
              <a:off x="0" y="1981200"/>
              <a:ext cx="5410200" cy="4089400"/>
            </a:xfrm>
            <a:prstGeom prst="rect">
              <a:avLst/>
            </a:prstGeom>
          </p:spPr>
        </p:pic>
        <p:pic>
          <p:nvPicPr>
            <p:cNvPr id="8" name="Picture 7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751549F1-2B11-0E42-BDF8-C08561E65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0" y="716280"/>
              <a:ext cx="4862170" cy="340808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0DF19D2-A275-054E-8E8B-73CFFF3BEA13}"/>
              </a:ext>
            </a:extLst>
          </p:cNvPr>
          <p:cNvSpPr/>
          <p:nvPr/>
        </p:nvSpPr>
        <p:spPr>
          <a:xfrm>
            <a:off x="152400" y="6584111"/>
            <a:ext cx="257634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https://vas3k.com/blog/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machine_learning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8BD8086D-4B90-4C41-B0FD-157B76D569BB}"/>
              </a:ext>
            </a:extLst>
          </p:cNvPr>
          <p:cNvSpPr/>
          <p:nvPr/>
        </p:nvSpPr>
        <p:spPr>
          <a:xfrm>
            <a:off x="7190961" y="2420322"/>
            <a:ext cx="1790700" cy="762000"/>
          </a:xfrm>
          <a:custGeom>
            <a:avLst/>
            <a:gdLst>
              <a:gd name="connsiteX0" fmla="*/ 0 w 1790700"/>
              <a:gd name="connsiteY0" fmla="*/ 0 h 762000"/>
              <a:gd name="connsiteX1" fmla="*/ 596900 w 1790700"/>
              <a:gd name="connsiteY1" fmla="*/ 0 h 762000"/>
              <a:gd name="connsiteX2" fmla="*/ 1193800 w 1790700"/>
              <a:gd name="connsiteY2" fmla="*/ 0 h 762000"/>
              <a:gd name="connsiteX3" fmla="*/ 1790700 w 1790700"/>
              <a:gd name="connsiteY3" fmla="*/ 0 h 762000"/>
              <a:gd name="connsiteX4" fmla="*/ 1790700 w 1790700"/>
              <a:gd name="connsiteY4" fmla="*/ 358140 h 762000"/>
              <a:gd name="connsiteX5" fmla="*/ 1790700 w 1790700"/>
              <a:gd name="connsiteY5" fmla="*/ 762000 h 762000"/>
              <a:gd name="connsiteX6" fmla="*/ 1229614 w 1790700"/>
              <a:gd name="connsiteY6" fmla="*/ 762000 h 762000"/>
              <a:gd name="connsiteX7" fmla="*/ 650621 w 1790700"/>
              <a:gd name="connsiteY7" fmla="*/ 762000 h 762000"/>
              <a:gd name="connsiteX8" fmla="*/ 0 w 1790700"/>
              <a:gd name="connsiteY8" fmla="*/ 762000 h 762000"/>
              <a:gd name="connsiteX9" fmla="*/ 0 w 1790700"/>
              <a:gd name="connsiteY9" fmla="*/ 388620 h 762000"/>
              <a:gd name="connsiteX10" fmla="*/ 0 w 1790700"/>
              <a:gd name="connsiteY10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0700" h="762000" extrusionOk="0">
                <a:moveTo>
                  <a:pt x="0" y="0"/>
                </a:moveTo>
                <a:cubicBezTo>
                  <a:pt x="295394" y="-40225"/>
                  <a:pt x="384236" y="64241"/>
                  <a:pt x="596900" y="0"/>
                </a:cubicBezTo>
                <a:cubicBezTo>
                  <a:pt x="809564" y="-64241"/>
                  <a:pt x="1031423" y="52185"/>
                  <a:pt x="1193800" y="0"/>
                </a:cubicBezTo>
                <a:cubicBezTo>
                  <a:pt x="1356177" y="-52185"/>
                  <a:pt x="1555164" y="44342"/>
                  <a:pt x="1790700" y="0"/>
                </a:cubicBezTo>
                <a:cubicBezTo>
                  <a:pt x="1830084" y="94259"/>
                  <a:pt x="1789540" y="270343"/>
                  <a:pt x="1790700" y="358140"/>
                </a:cubicBezTo>
                <a:cubicBezTo>
                  <a:pt x="1791860" y="445937"/>
                  <a:pt x="1768502" y="568645"/>
                  <a:pt x="1790700" y="762000"/>
                </a:cubicBezTo>
                <a:cubicBezTo>
                  <a:pt x="1564846" y="767589"/>
                  <a:pt x="1438925" y="711354"/>
                  <a:pt x="1229614" y="762000"/>
                </a:cubicBezTo>
                <a:cubicBezTo>
                  <a:pt x="1020303" y="812646"/>
                  <a:pt x="887126" y="751493"/>
                  <a:pt x="650621" y="762000"/>
                </a:cubicBezTo>
                <a:cubicBezTo>
                  <a:pt x="414116" y="772507"/>
                  <a:pt x="135908" y="754306"/>
                  <a:pt x="0" y="762000"/>
                </a:cubicBezTo>
                <a:cubicBezTo>
                  <a:pt x="-2044" y="600670"/>
                  <a:pt x="4730" y="482304"/>
                  <a:pt x="0" y="388620"/>
                </a:cubicBezTo>
                <a:cubicBezTo>
                  <a:pt x="-4730" y="294936"/>
                  <a:pt x="45219" y="10458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97824804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8BD8086D-4B90-4C41-B0FD-157B76D569BB}"/>
              </a:ext>
            </a:extLst>
          </p:cNvPr>
          <p:cNvSpPr/>
          <p:nvPr/>
        </p:nvSpPr>
        <p:spPr>
          <a:xfrm>
            <a:off x="5181600" y="3505200"/>
            <a:ext cx="1524000" cy="533400"/>
          </a:xfrm>
          <a:custGeom>
            <a:avLst/>
            <a:gdLst>
              <a:gd name="connsiteX0" fmla="*/ 0 w 1524000"/>
              <a:gd name="connsiteY0" fmla="*/ 0 h 533400"/>
              <a:gd name="connsiteX1" fmla="*/ 508000 w 1524000"/>
              <a:gd name="connsiteY1" fmla="*/ 0 h 533400"/>
              <a:gd name="connsiteX2" fmla="*/ 1016000 w 1524000"/>
              <a:gd name="connsiteY2" fmla="*/ 0 h 533400"/>
              <a:gd name="connsiteX3" fmla="*/ 1524000 w 1524000"/>
              <a:gd name="connsiteY3" fmla="*/ 0 h 533400"/>
              <a:gd name="connsiteX4" fmla="*/ 1524000 w 1524000"/>
              <a:gd name="connsiteY4" fmla="*/ 533400 h 533400"/>
              <a:gd name="connsiteX5" fmla="*/ 1016000 w 1524000"/>
              <a:gd name="connsiteY5" fmla="*/ 533400 h 533400"/>
              <a:gd name="connsiteX6" fmla="*/ 553720 w 1524000"/>
              <a:gd name="connsiteY6" fmla="*/ 533400 h 533400"/>
              <a:gd name="connsiteX7" fmla="*/ 0 w 1524000"/>
              <a:gd name="connsiteY7" fmla="*/ 533400 h 533400"/>
              <a:gd name="connsiteX8" fmla="*/ 0 w 1524000"/>
              <a:gd name="connsiteY8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4000" h="533400" extrusionOk="0">
                <a:moveTo>
                  <a:pt x="0" y="0"/>
                </a:moveTo>
                <a:cubicBezTo>
                  <a:pt x="137014" y="-21937"/>
                  <a:pt x="385136" y="1757"/>
                  <a:pt x="508000" y="0"/>
                </a:cubicBezTo>
                <a:cubicBezTo>
                  <a:pt x="630864" y="-1757"/>
                  <a:pt x="763701" y="36945"/>
                  <a:pt x="1016000" y="0"/>
                </a:cubicBezTo>
                <a:cubicBezTo>
                  <a:pt x="1268299" y="-36945"/>
                  <a:pt x="1415631" y="41294"/>
                  <a:pt x="1524000" y="0"/>
                </a:cubicBezTo>
                <a:cubicBezTo>
                  <a:pt x="1531380" y="174203"/>
                  <a:pt x="1487178" y="414083"/>
                  <a:pt x="1524000" y="533400"/>
                </a:cubicBezTo>
                <a:cubicBezTo>
                  <a:pt x="1337491" y="578563"/>
                  <a:pt x="1175752" y="510435"/>
                  <a:pt x="1016000" y="533400"/>
                </a:cubicBezTo>
                <a:cubicBezTo>
                  <a:pt x="856248" y="556365"/>
                  <a:pt x="743110" y="488911"/>
                  <a:pt x="553720" y="533400"/>
                </a:cubicBezTo>
                <a:cubicBezTo>
                  <a:pt x="364330" y="577889"/>
                  <a:pt x="192482" y="529629"/>
                  <a:pt x="0" y="533400"/>
                </a:cubicBezTo>
                <a:cubicBezTo>
                  <a:pt x="-62700" y="296846"/>
                  <a:pt x="9199" y="18404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97824804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970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Curse of Dimensionality- Example 1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60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7260" y="1096928"/>
            <a:ext cx="8620540" cy="4770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What fraction of the points in a cube lie outside the sphere inscribed in it?</a:t>
            </a: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As the dimensionality increases, this fraction approaches 1</a:t>
            </a: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 high dimensions, most of the points are far from the center</a:t>
            </a: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Straight Arrow Connector 4"/>
          <p:cNvCxnSpPr>
            <a:endCxn id="16" idx="0"/>
          </p:cNvCxnSpPr>
          <p:nvPr/>
        </p:nvCxnSpPr>
        <p:spPr>
          <a:xfrm>
            <a:off x="2895600" y="3665809"/>
            <a:ext cx="1676400" cy="281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17635" y="3527310"/>
                <a:ext cx="742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50%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35" y="3527310"/>
                <a:ext cx="74219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820" t="-148889" r="-8197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0" y="2133600"/>
            <a:ext cx="2288048" cy="20390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877" y="2397968"/>
            <a:ext cx="2342391" cy="985292"/>
          </a:xfrm>
          <a:prstGeom prst="rect">
            <a:avLst/>
          </a:prstGeom>
        </p:spPr>
      </p:pic>
      <p:sp>
        <p:nvSpPr>
          <p:cNvPr id="10" name="TextBox 17411">
            <a:extLst>
              <a:ext uri="{FF2B5EF4-FFF2-40B4-BE49-F238E27FC236}">
                <a16:creationId xmlns:a16="http://schemas.microsoft.com/office/drawing/2014/main" id="{5D2B19BF-E599-4D8E-AADA-B1F9BE5EC80D}"/>
              </a:ext>
            </a:extLst>
          </p:cNvPr>
          <p:cNvSpPr txBox="1"/>
          <p:nvPr/>
        </p:nvSpPr>
        <p:spPr>
          <a:xfrm>
            <a:off x="243358" y="6506031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A Introduction to Statistical Learning with Application in R, Trever Hastie and Rob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Tibshirani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306936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Curse of Dimensionality- Example 2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61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47260" y="1096928"/>
                <a:ext cx="8620540" cy="47704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What fraction of the points in a unit circle lies between radius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1−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𝑎𝑛𝑑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1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?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60" y="1096928"/>
                <a:ext cx="8620540" cy="4770472"/>
              </a:xfrm>
              <a:prstGeom prst="rect">
                <a:avLst/>
              </a:prstGeom>
              <a:blipFill>
                <a:blip r:embed="rId3"/>
                <a:stretch>
                  <a:fillRect t="-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3513"/>
            <a:ext cx="2066978" cy="1898426"/>
          </a:xfrm>
          <a:prstGeom prst="rect">
            <a:avLst/>
          </a:prstGeom>
        </p:spPr>
      </p:pic>
      <p:sp>
        <p:nvSpPr>
          <p:cNvPr id="10" name="TextBox 17411">
            <a:extLst>
              <a:ext uri="{FF2B5EF4-FFF2-40B4-BE49-F238E27FC236}">
                <a16:creationId xmlns:a16="http://schemas.microsoft.com/office/drawing/2014/main" id="{5D2B19BF-E599-4D8E-AADA-B1F9BE5EC80D}"/>
              </a:ext>
            </a:extLst>
          </p:cNvPr>
          <p:cNvSpPr txBox="1"/>
          <p:nvPr/>
        </p:nvSpPr>
        <p:spPr>
          <a:xfrm>
            <a:off x="243358" y="6506031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A Introduction to Statistical Learning with Application in R, Trever Hastie and Rob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Tibshirani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527121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Curse of Dimensionality- Example 2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62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47260" y="1096928"/>
                <a:ext cx="8620540" cy="47704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What fraction of the points in a unit circle lies between radius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1−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𝑎𝑛𝑑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1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?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 dimensions, the fraction is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For very large d, it approaches 100% </a:t>
                </a: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endParaRPr lang="en-US" sz="180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60" y="1096928"/>
                <a:ext cx="8620540" cy="4770472"/>
              </a:xfrm>
              <a:prstGeom prst="rect">
                <a:avLst/>
              </a:prstGeom>
              <a:blipFill>
                <a:blip r:embed="rId3"/>
                <a:stretch>
                  <a:fillRect t="-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3513"/>
            <a:ext cx="2066978" cy="18984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438400"/>
            <a:ext cx="3581400" cy="7465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622909"/>
            <a:ext cx="1371600" cy="504578"/>
          </a:xfrm>
          <a:prstGeom prst="rect">
            <a:avLst/>
          </a:prstGeom>
        </p:spPr>
      </p:pic>
      <p:sp>
        <p:nvSpPr>
          <p:cNvPr id="10" name="TextBox 17411">
            <a:extLst>
              <a:ext uri="{FF2B5EF4-FFF2-40B4-BE49-F238E27FC236}">
                <a16:creationId xmlns:a16="http://schemas.microsoft.com/office/drawing/2014/main" id="{5D2B19BF-E599-4D8E-AADA-B1F9BE5EC80D}"/>
              </a:ext>
            </a:extLst>
          </p:cNvPr>
          <p:cNvSpPr txBox="1"/>
          <p:nvPr/>
        </p:nvSpPr>
        <p:spPr>
          <a:xfrm>
            <a:off x="243358" y="6506031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A Introduction to Statistical Learning with Application in R, Trever Hastie and Rob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Tibshirani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66488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Nearest Neighbor Estimation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63</a:t>
            </a:fld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9538" y="914400"/>
            <a:ext cx="8229600" cy="2362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 need to take the average over a reasonable fraction of points to bring the variance down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 higher dimensions</a:t>
            </a:r>
            <a:r>
              <a:rPr lang="en-US" sz="180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, a 10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% neighborhood is no longer local neighborhood of the estimation point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/>
          </a:p>
        </p:txBody>
      </p:sp>
      <p:sp>
        <p:nvSpPr>
          <p:cNvPr id="16" name="Rectangle 15"/>
          <p:cNvSpPr/>
          <p:nvPr/>
        </p:nvSpPr>
        <p:spPr>
          <a:xfrm>
            <a:off x="442912" y="3947503"/>
            <a:ext cx="8258175" cy="2340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2424004"/>
            <a:ext cx="7823408" cy="3932346"/>
          </a:xfrm>
          <a:prstGeom prst="rect">
            <a:avLst/>
          </a:prstGeom>
        </p:spPr>
      </p:pic>
      <p:sp>
        <p:nvSpPr>
          <p:cNvPr id="7" name="TextBox 17411">
            <a:extLst>
              <a:ext uri="{FF2B5EF4-FFF2-40B4-BE49-F238E27FC236}">
                <a16:creationId xmlns:a16="http://schemas.microsoft.com/office/drawing/2014/main" id="{5D2B19BF-E599-4D8E-AADA-B1F9BE5EC80D}"/>
              </a:ext>
            </a:extLst>
          </p:cNvPr>
          <p:cNvSpPr txBox="1"/>
          <p:nvPr/>
        </p:nvSpPr>
        <p:spPr>
          <a:xfrm>
            <a:off x="243358" y="6506031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A Introduction to Statistical Learning with Application in R, Trever Hastie and Rob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Tibshirani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2829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Supervised Learning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304800" y="751528"/>
                <a:ext cx="8686800" cy="2819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/>
                  <a:t>The focus of today’s lecture is on supervised learning</a:t>
                </a: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/>
                  <a:t> We are given:</a:t>
                </a:r>
              </a:p>
              <a:p>
                <a:pPr marL="1258888" lvl="2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>
                    <a:latin typeface="+mn-lt"/>
                  </a:rPr>
                  <a:t>Outcome measurements (numerical, categorical) called </a:t>
                </a:r>
                <a:r>
                  <a:rPr lang="en-US" sz="1800" b="1" dirty="0">
                    <a:latin typeface="+mn-lt"/>
                  </a:rPr>
                  <a:t>target</a:t>
                </a:r>
                <a:r>
                  <a:rPr lang="en-US" sz="1800" dirty="0">
                    <a:latin typeface="+mn-lt"/>
                  </a:rPr>
                  <a:t> or response</a:t>
                </a:r>
              </a:p>
              <a:p>
                <a:pPr marL="1716088" lvl="3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Wingdings" pitchFamily="2" charset="2"/>
                  <a:buChar char="ü"/>
                  <a:defRPr/>
                </a:pPr>
                <a:r>
                  <a:rPr lang="en-US" sz="1800" b="1" dirty="0">
                    <a:latin typeface="+mn-lt"/>
                  </a:rPr>
                  <a:t>Regression</a:t>
                </a:r>
                <a:r>
                  <a:rPr lang="en-US" sz="1800" dirty="0">
                    <a:latin typeface="+mn-lt"/>
                  </a:rPr>
                  <a:t>: target is numerical</a:t>
                </a:r>
              </a:p>
              <a:p>
                <a:pPr marL="1716088" lvl="3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Wingdings" pitchFamily="2" charset="2"/>
                  <a:buChar char="ü"/>
                  <a:defRPr/>
                </a:pPr>
                <a:r>
                  <a:rPr lang="en-US" sz="1800" b="1" dirty="0">
                    <a:latin typeface="+mn-lt"/>
                  </a:rPr>
                  <a:t>Classification</a:t>
                </a:r>
                <a:r>
                  <a:rPr lang="en-US" sz="1800" dirty="0">
                    <a:latin typeface="+mn-lt"/>
                  </a:rPr>
                  <a:t>: target is categorical (takes values in a finite unordered set)</a:t>
                </a:r>
              </a:p>
              <a:p>
                <a:pPr marL="1258888" lvl="2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>
                    <a:latin typeface="+mn-lt"/>
                  </a:rPr>
                  <a:t>Vectors with dimension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</a:rPr>
                      <m:t>p</m:t>
                    </m:r>
                  </m:oMath>
                </a14:m>
                <a:r>
                  <a:rPr lang="en-US" sz="1800" dirty="0">
                    <a:latin typeface="+mn-lt"/>
                  </a:rPr>
                  <a:t> (numerical, categorical) called </a:t>
                </a:r>
                <a:r>
                  <a:rPr lang="en-US" sz="1800" b="1" dirty="0">
                    <a:latin typeface="+mn-lt"/>
                  </a:rPr>
                  <a:t>features</a:t>
                </a:r>
                <a:r>
                  <a:rPr lang="en-US" sz="1800" dirty="0">
                    <a:latin typeface="+mn-lt"/>
                  </a:rPr>
                  <a:t> or inputs</a:t>
                </a:r>
              </a:p>
              <a:p>
                <a:pPr marL="458788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latin typeface="+mn-lt"/>
                  </a:rPr>
                  <a:t>Goal:</a:t>
                </a:r>
              </a:p>
              <a:p>
                <a:pPr marL="1258888" lvl="2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>
                    <a:latin typeface="+mn-lt"/>
                  </a:rPr>
                  <a:t>Accurately predict target for new test cases</a:t>
                </a:r>
              </a:p>
              <a:p>
                <a:pPr marL="1258888" lvl="2" indent="-285750">
                  <a:lnSpc>
                    <a:spcPct val="150000"/>
                  </a:lnSpc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>
                    <a:latin typeface="+mn-lt"/>
                  </a:rPr>
                  <a:t>Understand which features affect the target? And how?</a:t>
                </a: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751528"/>
                <a:ext cx="8686800" cy="2819400"/>
              </a:xfrm>
              <a:prstGeom prst="rect">
                <a:avLst/>
              </a:prstGeom>
              <a:blipFill>
                <a:blip r:embed="rId3"/>
                <a:stretch>
                  <a:fillRect r="-292" b="-686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44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Supervised Learning Example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8</a:t>
            </a:fld>
            <a:endParaRPr lang="en-US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609600" y="965320"/>
            <a:ext cx="2653536" cy="5573592"/>
            <a:chOff x="841473" y="977901"/>
            <a:chExt cx="2653536" cy="55735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900" y="977901"/>
              <a:ext cx="2644109" cy="173717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473" y="2895601"/>
              <a:ext cx="2593251" cy="1676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901" y="4804682"/>
              <a:ext cx="2583824" cy="1746811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552825" y="965320"/>
            <a:ext cx="5133975" cy="3950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The graphs depict the relationship between the Sales of company and its advertising methods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TV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Radio</a:t>
            </a:r>
          </a:p>
          <a:p>
            <a:pPr marL="1258888" lvl="2" indent="-285750"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Newspaper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Question: Can we predict the sales using advertising method values individually?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blue lines depict linear regression lines</a:t>
            </a:r>
          </a:p>
          <a:p>
            <a:pPr marL="458788" indent="-285750">
              <a:spcBef>
                <a:spcPts val="800"/>
              </a:spcBef>
              <a:spcAft>
                <a:spcPts val="1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How about if we use all of the variables at the same time?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707" y="5471313"/>
            <a:ext cx="3289300" cy="413548"/>
          </a:xfrm>
          <a:prstGeom prst="rect">
            <a:avLst/>
          </a:prstGeom>
        </p:spPr>
      </p:pic>
      <p:sp>
        <p:nvSpPr>
          <p:cNvPr id="11" name="TextBox 17411">
            <a:extLst>
              <a:ext uri="{FF2B5EF4-FFF2-40B4-BE49-F238E27FC236}">
                <a16:creationId xmlns:a16="http://schemas.microsoft.com/office/drawing/2014/main" id="{5D2B19BF-E599-4D8E-AADA-B1F9BE5EC80D}"/>
              </a:ext>
            </a:extLst>
          </p:cNvPr>
          <p:cNvSpPr txBox="1"/>
          <p:nvPr/>
        </p:nvSpPr>
        <p:spPr>
          <a:xfrm>
            <a:off x="243358" y="6506031"/>
            <a:ext cx="830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2">
                    <a:lumMod val="1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: A Introduction to Statistical Learning with Application in R, Trever Hastie and Rob </a:t>
            </a:r>
            <a:r>
              <a:rPr lang="en-US" sz="800" dirty="0" err="1">
                <a:solidFill>
                  <a:schemeClr val="bg2">
                    <a:lumMod val="10000"/>
                  </a:schemeClr>
                </a:solidFill>
              </a:rPr>
              <a:t>Tibshirani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58091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/>
          <a:lstStyle/>
          <a:p>
            <a:pPr algn="l" eaLnBrk="1" hangingPunct="1"/>
            <a:r>
              <a:rPr lang="en-US" altLang="en-US" sz="2200" b="1" dirty="0"/>
              <a:t>Supervised Learning Model</a:t>
            </a:r>
            <a:endParaRPr lang="en-US" altLang="en-US" sz="2200" dirty="0"/>
          </a:p>
        </p:txBody>
      </p:sp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D2B12D-9BC8-4B2E-967C-1CAA6DA5238F}" type="slidenum">
              <a:rPr lang="en-US" altLang="en-US"/>
              <a:pPr/>
              <a:t>9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7200" y="1648448"/>
                <a:ext cx="8258175" cy="21117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1pPr>
                <a:lvl2pPr marL="171450" indent="-17145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w Cen MT" panose="020B0602020104020603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Target (Response): </a:t>
                </a:r>
                <a:r>
                  <a:rPr lang="en-US" sz="1800" dirty="0">
                    <a:solidFill>
                      <a:srgbClr val="FF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Sales</a:t>
                </a:r>
              </a:p>
              <a:p>
                <a:pPr marL="1031875" lvl="2" indent="-31750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Target is usually represented by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𝑡</m:t>
                    </m:r>
                  </m:oMath>
                </a14:m>
                <a:endParaRPr lang="en-US" sz="1800" dirty="0">
                  <a:solidFill>
                    <a:srgbClr val="FF0000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458788" indent="-285750">
                  <a:spcBef>
                    <a:spcPts val="800"/>
                  </a:spcBef>
                  <a:spcAft>
                    <a:spcPts val="1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Features (Inputs, Predictor): </a:t>
                </a:r>
                <a:r>
                  <a:rPr lang="en-US" sz="1800" dirty="0">
                    <a:solidFill>
                      <a:srgbClr val="FF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TV, Radio, Newspaper</a:t>
                </a:r>
              </a:p>
              <a:p>
                <a:pPr marL="1031875" lvl="2" indent="-317500">
                  <a:spcBef>
                    <a:spcPts val="800"/>
                  </a:spcBef>
                  <a:spcAft>
                    <a:spcPts val="100"/>
                  </a:spcAft>
                  <a:buFont typeface="Courier New" panose="02070309020205020404" pitchFamily="49" charset="0"/>
                  <a:buChar char="o"/>
                  <a:defRPr/>
                </a:pPr>
                <a:r>
                  <a:rPr 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Features are typically represented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b="1" dirty="0">
                    <a:latin typeface="+mn-lt"/>
                  </a:rPr>
                  <a:t> </a:t>
                </a:r>
                <a:r>
                  <a:rPr lang="en-US" altLang="en-US" sz="1800" dirty="0">
                    <a:solidFill>
                      <a:srgbClr val="000000"/>
                    </a:solidFill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with an instance represented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en-US" sz="1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1800" dirty="0">
                  <a:solidFill>
                    <a:srgbClr val="000000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3038" indent="0">
                  <a:spcBef>
                    <a:spcPts val="800"/>
                  </a:spcBef>
                  <a:spcAft>
                    <a:spcPts val="100"/>
                  </a:spcAft>
                  <a:defRPr/>
                </a:pPr>
                <a:endParaRPr lang="en-US" altLang="en-US" sz="1800" dirty="0">
                  <a:solidFill>
                    <a:srgbClr val="000000"/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48448"/>
                <a:ext cx="8258175" cy="2111774"/>
              </a:xfrm>
              <a:prstGeom prst="rect">
                <a:avLst/>
              </a:prstGeom>
              <a:blipFill>
                <a:blip r:embed="rId3"/>
                <a:stretch>
                  <a:fillRect t="-14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96174"/>
            <a:ext cx="3505200" cy="4406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446169"/>
            <a:ext cx="1524000" cy="13770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199" y="5209552"/>
            <a:ext cx="8258175" cy="988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342900" indent="-3429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1pPr>
            <a:lvl2pPr marL="171450" indent="-17145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MS PGothic" panose="020B0600070205080204" pitchFamily="34" charset="-128"/>
              </a:defRPr>
            </a:lvl9pPr>
          </a:lstStyle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The training set is represented by </a:t>
            </a:r>
            <a:endParaRPr lang="en-US" sz="1800" dirty="0">
              <a:solidFill>
                <a:srgbClr val="FF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endParaRPr lang="en-US" altLang="en-US" sz="1800" b="1" dirty="0">
              <a:latin typeface="+mn-lt"/>
            </a:endParaRPr>
          </a:p>
          <a:p>
            <a:pPr marL="458788" indent="-285750">
              <a:lnSpc>
                <a:spcPct val="150000"/>
              </a:lnSpc>
              <a:spcBef>
                <a:spcPts val="8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endParaRPr lang="en-US" altLang="en-US" sz="1800" dirty="0">
              <a:solidFill>
                <a:srgbClr val="00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5244543"/>
            <a:ext cx="3157289" cy="47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46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83724</TotalTime>
  <Words>4321</Words>
  <Application>Microsoft Macintosh PowerPoint</Application>
  <PresentationFormat>On-screen Show (4:3)</PresentationFormat>
  <Paragraphs>686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Abadi MT Condensed Light</vt:lpstr>
      <vt:lpstr>Arial</vt:lpstr>
      <vt:lpstr>Calibri</vt:lpstr>
      <vt:lpstr>Cambria Math</vt:lpstr>
      <vt:lpstr>Courier New</vt:lpstr>
      <vt:lpstr>Tahoma</vt:lpstr>
      <vt:lpstr>Tw Cen MT</vt:lpstr>
      <vt:lpstr>Wingdings</vt:lpstr>
      <vt:lpstr>Office Theme</vt:lpstr>
      <vt:lpstr>1_Office Theme</vt:lpstr>
      <vt:lpstr>PowerPoint Presentation</vt:lpstr>
      <vt:lpstr>Course Syllabus</vt:lpstr>
      <vt:lpstr>Course Syllabus</vt:lpstr>
      <vt:lpstr>Machine Learning</vt:lpstr>
      <vt:lpstr>PowerPoint Presentation</vt:lpstr>
      <vt:lpstr>PowerPoint Presentation</vt:lpstr>
      <vt:lpstr>Supervised Learning</vt:lpstr>
      <vt:lpstr>Supervised Learning Example</vt:lpstr>
      <vt:lpstr>Supervised Learning Model</vt:lpstr>
      <vt:lpstr>Supervised Learning Model</vt:lpstr>
      <vt:lpstr>Classification example</vt:lpstr>
      <vt:lpstr>Classification example</vt:lpstr>
      <vt:lpstr>Classification example</vt:lpstr>
      <vt:lpstr>Nearest Neighbor Classifier</vt:lpstr>
      <vt:lpstr>1-Nearest Neighbor Classifier</vt:lpstr>
      <vt:lpstr>1-Nearest Neighbor Classifier</vt:lpstr>
      <vt:lpstr>Voronoi Diagram</vt:lpstr>
      <vt:lpstr>Decision Boundary</vt:lpstr>
      <vt:lpstr>k-Nearest Neighbor Classifier</vt:lpstr>
      <vt:lpstr>Instance Based Learning</vt:lpstr>
      <vt:lpstr>Instance Based Learning</vt:lpstr>
      <vt:lpstr>k Nearest Neighbors: Issues and Remedies</vt:lpstr>
      <vt:lpstr>Nearest Neighbor Regression</vt:lpstr>
      <vt:lpstr>Nearest Neighbor Regression</vt:lpstr>
      <vt:lpstr>Nearest Neighbor Regression</vt:lpstr>
      <vt:lpstr>Nearest Neighbor Regression</vt:lpstr>
      <vt:lpstr>Nearest Neighbor Estimation</vt:lpstr>
      <vt:lpstr>Nearest Neighbor Classification</vt:lpstr>
      <vt:lpstr>Nearest Neighbor Classification</vt:lpstr>
      <vt:lpstr>Nearest Neighbors: how to choose k?</vt:lpstr>
      <vt:lpstr>Nearest Neighbors: how to choose k?</vt:lpstr>
      <vt:lpstr>Nearest Neighbors: how to choose k?</vt:lpstr>
      <vt:lpstr>k Nearest Neighbor in Practice</vt:lpstr>
      <vt:lpstr>Evaluating a prediction function</vt:lpstr>
      <vt:lpstr>Evaluating a prediction function</vt:lpstr>
      <vt:lpstr>Test set</vt:lpstr>
      <vt:lpstr>Model performance</vt:lpstr>
      <vt:lpstr>Model performance</vt:lpstr>
      <vt:lpstr>Polynomial curve fitting example</vt:lpstr>
      <vt:lpstr>Polynomial curve fitting</vt:lpstr>
      <vt:lpstr>Underfitting/Overfitting</vt:lpstr>
      <vt:lpstr>Hyper Parameter Optimization</vt:lpstr>
      <vt:lpstr>k-Fold cross validation</vt:lpstr>
      <vt:lpstr>k-Fold cross validation</vt:lpstr>
      <vt:lpstr>k-Fold cross validation</vt:lpstr>
      <vt:lpstr>k-Fold cross validation</vt:lpstr>
      <vt:lpstr>k-Fold cross validation</vt:lpstr>
      <vt:lpstr>k-Fold cross validation</vt:lpstr>
      <vt:lpstr>k-Fold cross validation</vt:lpstr>
      <vt:lpstr>k-Fold cross validation</vt:lpstr>
      <vt:lpstr>Time series model evaluation</vt:lpstr>
      <vt:lpstr>Time series model evaluation</vt:lpstr>
      <vt:lpstr>Time series model evaluation</vt:lpstr>
      <vt:lpstr>Curse of Dimensionality</vt:lpstr>
      <vt:lpstr>Curse of Dimensionality- Example 1</vt:lpstr>
      <vt:lpstr>Curse of Dimensionality- Example 1</vt:lpstr>
      <vt:lpstr>Curse of Dimensionality- Example 1</vt:lpstr>
      <vt:lpstr>Curse of Dimensionality- Example 1</vt:lpstr>
      <vt:lpstr>Curse of Dimensionality- Example 1</vt:lpstr>
      <vt:lpstr>Curse of Dimensionality- Example 1</vt:lpstr>
      <vt:lpstr>Curse of Dimensionality- Example 2</vt:lpstr>
      <vt:lpstr>Curse of Dimensionality- Example 2</vt:lpstr>
      <vt:lpstr>Nearest Neighbor Estimation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Said</dc:creator>
  <cp:lastModifiedBy>Nazari, Ali</cp:lastModifiedBy>
  <cp:revision>1051</cp:revision>
  <cp:lastPrinted>2019-10-25T15:10:52Z</cp:lastPrinted>
  <dcterms:created xsi:type="dcterms:W3CDTF">2015-04-03T14:49:27Z</dcterms:created>
  <dcterms:modified xsi:type="dcterms:W3CDTF">2025-09-08T01:44:04Z</dcterms:modified>
</cp:coreProperties>
</file>